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sldIdLst>
    <p:sldId id="256" r:id="rId2"/>
    <p:sldId id="258" r:id="rId3"/>
    <p:sldId id="259" r:id="rId4"/>
    <p:sldId id="260" r:id="rId5"/>
    <p:sldId id="261" r:id="rId6"/>
    <p:sldId id="277" r:id="rId7"/>
    <p:sldId id="278" r:id="rId8"/>
    <p:sldId id="262" r:id="rId9"/>
    <p:sldId id="263" r:id="rId10"/>
    <p:sldId id="264" r:id="rId11"/>
    <p:sldId id="265" r:id="rId12"/>
    <p:sldId id="279" r:id="rId13"/>
    <p:sldId id="280" r:id="rId14"/>
    <p:sldId id="281" r:id="rId15"/>
    <p:sldId id="282" r:id="rId16"/>
    <p:sldId id="283" r:id="rId17"/>
    <p:sldId id="292" r:id="rId18"/>
    <p:sldId id="293" r:id="rId19"/>
    <p:sldId id="284" r:id="rId20"/>
    <p:sldId id="285" r:id="rId21"/>
    <p:sldId id="286" r:id="rId22"/>
    <p:sldId id="287" r:id="rId23"/>
    <p:sldId id="294" r:id="rId24"/>
    <p:sldId id="267" r:id="rId25"/>
    <p:sldId id="266" r:id="rId26"/>
    <p:sldId id="289" r:id="rId27"/>
    <p:sldId id="290" r:id="rId28"/>
    <p:sldId id="291" r:id="rId29"/>
    <p:sldId id="276" r:id="rId30"/>
    <p:sldId id="268" r:id="rId31"/>
    <p:sldId id="269" r:id="rId32"/>
    <p:sldId id="271" r:id="rId33"/>
    <p:sldId id="272" r:id="rId34"/>
    <p:sldId id="273" r:id="rId35"/>
    <p:sldId id="274" r:id="rId36"/>
    <p:sldId id="275" r:id="rId37"/>
    <p:sldId id="295" r:id="rId38"/>
    <p:sldId id="29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19" d="100"/>
          <a:sy n="119" d="100"/>
        </p:scale>
        <p:origin x="216"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5955B-C541-40B3-B62F-E6546F53FE3C}" type="doc">
      <dgm:prSet loTypeId="urn:microsoft.com/office/officeart/2018/5/layout/IconLeaf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575F79A3-0909-4E28-AAB3-CB44D35D1ACF}">
      <dgm:prSet/>
      <dgm:spPr/>
      <dgm:t>
        <a:bodyPr/>
        <a:lstStyle/>
        <a:p>
          <a:pPr>
            <a:defRPr cap="all"/>
          </a:pPr>
          <a:r>
            <a:rPr lang="en-US"/>
            <a:t>Inputting data</a:t>
          </a:r>
        </a:p>
      </dgm:t>
    </dgm:pt>
    <dgm:pt modelId="{4ECBAC5D-6D80-410D-9315-8E01A14AA36D}" type="parTrans" cxnId="{23A4776B-B542-4B35-9803-66037D4B004B}">
      <dgm:prSet/>
      <dgm:spPr/>
      <dgm:t>
        <a:bodyPr/>
        <a:lstStyle/>
        <a:p>
          <a:endParaRPr lang="en-US"/>
        </a:p>
      </dgm:t>
    </dgm:pt>
    <dgm:pt modelId="{47BA4200-DE80-47A2-96DA-B3C5656ACA6A}" type="sibTrans" cxnId="{23A4776B-B542-4B35-9803-66037D4B004B}">
      <dgm:prSet/>
      <dgm:spPr/>
      <dgm:t>
        <a:bodyPr/>
        <a:lstStyle/>
        <a:p>
          <a:endParaRPr lang="en-US"/>
        </a:p>
      </dgm:t>
    </dgm:pt>
    <dgm:pt modelId="{57A0FF2D-B90E-42F6-9E3E-1902B755F938}">
      <dgm:prSet/>
      <dgm:spPr/>
      <dgm:t>
        <a:bodyPr/>
        <a:lstStyle/>
        <a:p>
          <a:pPr>
            <a:defRPr cap="all"/>
          </a:pPr>
          <a:r>
            <a:rPr lang="en-US"/>
            <a:t>Outputting data</a:t>
          </a:r>
        </a:p>
      </dgm:t>
    </dgm:pt>
    <dgm:pt modelId="{142BDD4B-FB05-4B01-9A54-472A468FA50E}" type="parTrans" cxnId="{D987753D-8A73-4F98-AD54-8F7E7C91C2D5}">
      <dgm:prSet/>
      <dgm:spPr/>
      <dgm:t>
        <a:bodyPr/>
        <a:lstStyle/>
        <a:p>
          <a:endParaRPr lang="en-US"/>
        </a:p>
      </dgm:t>
    </dgm:pt>
    <dgm:pt modelId="{707FE309-A369-4C37-9CD1-064021FE7800}" type="sibTrans" cxnId="{D987753D-8A73-4F98-AD54-8F7E7C91C2D5}">
      <dgm:prSet/>
      <dgm:spPr/>
      <dgm:t>
        <a:bodyPr/>
        <a:lstStyle/>
        <a:p>
          <a:endParaRPr lang="en-US"/>
        </a:p>
      </dgm:t>
    </dgm:pt>
    <dgm:pt modelId="{69992014-423A-49EF-8846-3382DA888DB3}">
      <dgm:prSet/>
      <dgm:spPr/>
      <dgm:t>
        <a:bodyPr/>
        <a:lstStyle/>
        <a:p>
          <a:pPr>
            <a:defRPr cap="all"/>
          </a:pPr>
          <a:r>
            <a:rPr lang="en-US"/>
            <a:t>Processing data</a:t>
          </a:r>
        </a:p>
      </dgm:t>
    </dgm:pt>
    <dgm:pt modelId="{A2F52F10-C71F-4012-BD25-942777F09C15}" type="parTrans" cxnId="{84F3E271-FACD-492E-BB52-8BE555497A20}">
      <dgm:prSet/>
      <dgm:spPr/>
      <dgm:t>
        <a:bodyPr/>
        <a:lstStyle/>
        <a:p>
          <a:endParaRPr lang="en-US"/>
        </a:p>
      </dgm:t>
    </dgm:pt>
    <dgm:pt modelId="{443BF183-1732-4F9D-81DE-F0A8C6598F3D}" type="sibTrans" cxnId="{84F3E271-FACD-492E-BB52-8BE555497A20}">
      <dgm:prSet/>
      <dgm:spPr/>
      <dgm:t>
        <a:bodyPr/>
        <a:lstStyle/>
        <a:p>
          <a:endParaRPr lang="en-US"/>
        </a:p>
      </dgm:t>
    </dgm:pt>
    <dgm:pt modelId="{7F440E2A-7E81-43BF-A7EB-D39C887DF132}">
      <dgm:prSet/>
      <dgm:spPr/>
      <dgm:t>
        <a:bodyPr/>
        <a:lstStyle/>
        <a:p>
          <a:pPr>
            <a:defRPr cap="all"/>
          </a:pPr>
          <a:r>
            <a:rPr lang="en-US"/>
            <a:t>And storing data</a:t>
          </a:r>
        </a:p>
      </dgm:t>
    </dgm:pt>
    <dgm:pt modelId="{D3B69AF2-9E7C-4F0E-91EB-AEEE65F9728F}" type="parTrans" cxnId="{F50CE212-145D-4AD7-B1BC-C2D566C63A72}">
      <dgm:prSet/>
      <dgm:spPr/>
      <dgm:t>
        <a:bodyPr/>
        <a:lstStyle/>
        <a:p>
          <a:endParaRPr lang="en-US"/>
        </a:p>
      </dgm:t>
    </dgm:pt>
    <dgm:pt modelId="{50609077-A873-4200-998D-7C6EF2709C90}" type="sibTrans" cxnId="{F50CE212-145D-4AD7-B1BC-C2D566C63A72}">
      <dgm:prSet/>
      <dgm:spPr/>
      <dgm:t>
        <a:bodyPr/>
        <a:lstStyle/>
        <a:p>
          <a:endParaRPr lang="en-US"/>
        </a:p>
      </dgm:t>
    </dgm:pt>
    <dgm:pt modelId="{4131B527-F490-498D-8D2B-46BDB23791D6}" type="pres">
      <dgm:prSet presAssocID="{CA05955B-C541-40B3-B62F-E6546F53FE3C}" presName="root" presStyleCnt="0">
        <dgm:presLayoutVars>
          <dgm:dir/>
          <dgm:resizeHandles val="exact"/>
        </dgm:presLayoutVars>
      </dgm:prSet>
      <dgm:spPr/>
    </dgm:pt>
    <dgm:pt modelId="{3E5424C3-285E-4148-B475-9D8DA964F00D}" type="pres">
      <dgm:prSet presAssocID="{575F79A3-0909-4E28-AAB3-CB44D35D1ACF}" presName="compNode" presStyleCnt="0"/>
      <dgm:spPr/>
    </dgm:pt>
    <dgm:pt modelId="{1FC07B3C-1A31-474E-AF1D-8585C2AE515E}" type="pres">
      <dgm:prSet presAssocID="{575F79A3-0909-4E28-AAB3-CB44D35D1ACF}" presName="iconBgRect" presStyleLbl="bgShp" presStyleIdx="0" presStyleCnt="4"/>
      <dgm:spPr>
        <a:prstGeom prst="round2DiagRect">
          <a:avLst>
            <a:gd name="adj1" fmla="val 29727"/>
            <a:gd name="adj2" fmla="val 0"/>
          </a:avLst>
        </a:prstGeom>
      </dgm:spPr>
    </dgm:pt>
    <dgm:pt modelId="{EA189712-1665-4922-A7C9-95EFAE808E73}" type="pres">
      <dgm:prSet presAssocID="{575F79A3-0909-4E28-AAB3-CB44D35D1A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678D94EA-85BD-4595-9758-3BC67C1012E9}" type="pres">
      <dgm:prSet presAssocID="{575F79A3-0909-4E28-AAB3-CB44D35D1ACF}" presName="spaceRect" presStyleCnt="0"/>
      <dgm:spPr/>
    </dgm:pt>
    <dgm:pt modelId="{3B5CDEE5-6BAA-4C1F-BF0B-4FC40B0C6244}" type="pres">
      <dgm:prSet presAssocID="{575F79A3-0909-4E28-AAB3-CB44D35D1ACF}" presName="textRect" presStyleLbl="revTx" presStyleIdx="0" presStyleCnt="4">
        <dgm:presLayoutVars>
          <dgm:chMax val="1"/>
          <dgm:chPref val="1"/>
        </dgm:presLayoutVars>
      </dgm:prSet>
      <dgm:spPr/>
    </dgm:pt>
    <dgm:pt modelId="{B691FB4F-6CA4-4E06-A83E-42F18636F2B1}" type="pres">
      <dgm:prSet presAssocID="{47BA4200-DE80-47A2-96DA-B3C5656ACA6A}" presName="sibTrans" presStyleCnt="0"/>
      <dgm:spPr/>
    </dgm:pt>
    <dgm:pt modelId="{8342A3C8-5D90-4568-B4B3-AE31417B4E07}" type="pres">
      <dgm:prSet presAssocID="{57A0FF2D-B90E-42F6-9E3E-1902B755F938}" presName="compNode" presStyleCnt="0"/>
      <dgm:spPr/>
    </dgm:pt>
    <dgm:pt modelId="{E9F0DB2A-98BD-4F3D-A7DC-41D9D2E0BE4D}" type="pres">
      <dgm:prSet presAssocID="{57A0FF2D-B90E-42F6-9E3E-1902B755F938}" presName="iconBgRect" presStyleLbl="bgShp" presStyleIdx="1" presStyleCnt="4"/>
      <dgm:spPr>
        <a:prstGeom prst="round2DiagRect">
          <a:avLst>
            <a:gd name="adj1" fmla="val 29727"/>
            <a:gd name="adj2" fmla="val 0"/>
          </a:avLst>
        </a:prstGeom>
      </dgm:spPr>
    </dgm:pt>
    <dgm:pt modelId="{C94E7A86-034D-468D-9BFB-595CF9BB2F55}" type="pres">
      <dgm:prSet presAssocID="{57A0FF2D-B90E-42F6-9E3E-1902B755F93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BA593675-1135-460A-B9D8-4269947A8689}" type="pres">
      <dgm:prSet presAssocID="{57A0FF2D-B90E-42F6-9E3E-1902B755F938}" presName="spaceRect" presStyleCnt="0"/>
      <dgm:spPr/>
    </dgm:pt>
    <dgm:pt modelId="{1EAAA5A4-C016-40DF-ADEB-BAAABF864CCC}" type="pres">
      <dgm:prSet presAssocID="{57A0FF2D-B90E-42F6-9E3E-1902B755F938}" presName="textRect" presStyleLbl="revTx" presStyleIdx="1" presStyleCnt="4">
        <dgm:presLayoutVars>
          <dgm:chMax val="1"/>
          <dgm:chPref val="1"/>
        </dgm:presLayoutVars>
      </dgm:prSet>
      <dgm:spPr/>
    </dgm:pt>
    <dgm:pt modelId="{AC7736B9-7FBA-457C-A890-9273DF9C29DC}" type="pres">
      <dgm:prSet presAssocID="{707FE309-A369-4C37-9CD1-064021FE7800}" presName="sibTrans" presStyleCnt="0"/>
      <dgm:spPr/>
    </dgm:pt>
    <dgm:pt modelId="{B48155B6-42C6-43E9-B10E-1525341A62BB}" type="pres">
      <dgm:prSet presAssocID="{69992014-423A-49EF-8846-3382DA888DB3}" presName="compNode" presStyleCnt="0"/>
      <dgm:spPr/>
    </dgm:pt>
    <dgm:pt modelId="{26243B08-F326-49AE-85D9-241A938B00E9}" type="pres">
      <dgm:prSet presAssocID="{69992014-423A-49EF-8846-3382DA888DB3}" presName="iconBgRect" presStyleLbl="bgShp" presStyleIdx="2" presStyleCnt="4"/>
      <dgm:spPr>
        <a:prstGeom prst="round2DiagRect">
          <a:avLst>
            <a:gd name="adj1" fmla="val 29727"/>
            <a:gd name="adj2" fmla="val 0"/>
          </a:avLst>
        </a:prstGeom>
      </dgm:spPr>
    </dgm:pt>
    <dgm:pt modelId="{9E201FD6-36D4-4900-843D-2E570716152C}" type="pres">
      <dgm:prSet presAssocID="{69992014-423A-49EF-8846-3382DA888DB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8151099C-F340-4D08-B022-7846E4F04361}" type="pres">
      <dgm:prSet presAssocID="{69992014-423A-49EF-8846-3382DA888DB3}" presName="spaceRect" presStyleCnt="0"/>
      <dgm:spPr/>
    </dgm:pt>
    <dgm:pt modelId="{90A5E788-27CE-4916-BC5D-D0999125DBE2}" type="pres">
      <dgm:prSet presAssocID="{69992014-423A-49EF-8846-3382DA888DB3}" presName="textRect" presStyleLbl="revTx" presStyleIdx="2" presStyleCnt="4">
        <dgm:presLayoutVars>
          <dgm:chMax val="1"/>
          <dgm:chPref val="1"/>
        </dgm:presLayoutVars>
      </dgm:prSet>
      <dgm:spPr/>
    </dgm:pt>
    <dgm:pt modelId="{0D924C41-150D-4223-BA74-D304B3807C40}" type="pres">
      <dgm:prSet presAssocID="{443BF183-1732-4F9D-81DE-F0A8C6598F3D}" presName="sibTrans" presStyleCnt="0"/>
      <dgm:spPr/>
    </dgm:pt>
    <dgm:pt modelId="{7D4522B4-0C6C-4EC2-982F-BBE0CB7CD148}" type="pres">
      <dgm:prSet presAssocID="{7F440E2A-7E81-43BF-A7EB-D39C887DF132}" presName="compNode" presStyleCnt="0"/>
      <dgm:spPr/>
    </dgm:pt>
    <dgm:pt modelId="{0EE22B6F-F78A-4AF3-A86F-9C77ACB82417}" type="pres">
      <dgm:prSet presAssocID="{7F440E2A-7E81-43BF-A7EB-D39C887DF132}" presName="iconBgRect" presStyleLbl="bgShp" presStyleIdx="3" presStyleCnt="4"/>
      <dgm:spPr>
        <a:prstGeom prst="round2DiagRect">
          <a:avLst>
            <a:gd name="adj1" fmla="val 29727"/>
            <a:gd name="adj2" fmla="val 0"/>
          </a:avLst>
        </a:prstGeom>
      </dgm:spPr>
    </dgm:pt>
    <dgm:pt modelId="{C19193D4-6CBC-403B-905D-02CC0CB47F5E}" type="pres">
      <dgm:prSet presAssocID="{7F440E2A-7E81-43BF-A7EB-D39C887DF1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E7ACE4A9-BE11-4237-8B73-A813CDD873D7}" type="pres">
      <dgm:prSet presAssocID="{7F440E2A-7E81-43BF-A7EB-D39C887DF132}" presName="spaceRect" presStyleCnt="0"/>
      <dgm:spPr/>
    </dgm:pt>
    <dgm:pt modelId="{2FE28121-7C24-473C-87FB-4D843316333D}" type="pres">
      <dgm:prSet presAssocID="{7F440E2A-7E81-43BF-A7EB-D39C887DF132}" presName="textRect" presStyleLbl="revTx" presStyleIdx="3" presStyleCnt="4">
        <dgm:presLayoutVars>
          <dgm:chMax val="1"/>
          <dgm:chPref val="1"/>
        </dgm:presLayoutVars>
      </dgm:prSet>
      <dgm:spPr/>
    </dgm:pt>
  </dgm:ptLst>
  <dgm:cxnLst>
    <dgm:cxn modelId="{F50CE212-145D-4AD7-B1BC-C2D566C63A72}" srcId="{CA05955B-C541-40B3-B62F-E6546F53FE3C}" destId="{7F440E2A-7E81-43BF-A7EB-D39C887DF132}" srcOrd="3" destOrd="0" parTransId="{D3B69AF2-9E7C-4F0E-91EB-AEEE65F9728F}" sibTransId="{50609077-A873-4200-998D-7C6EF2709C90}"/>
    <dgm:cxn modelId="{D44BD320-47F9-496A-B502-B20384523AEC}" type="presOf" srcId="{69992014-423A-49EF-8846-3382DA888DB3}" destId="{90A5E788-27CE-4916-BC5D-D0999125DBE2}" srcOrd="0" destOrd="0" presId="urn:microsoft.com/office/officeart/2018/5/layout/IconLeafLabelList"/>
    <dgm:cxn modelId="{D987753D-8A73-4F98-AD54-8F7E7C91C2D5}" srcId="{CA05955B-C541-40B3-B62F-E6546F53FE3C}" destId="{57A0FF2D-B90E-42F6-9E3E-1902B755F938}" srcOrd="1" destOrd="0" parTransId="{142BDD4B-FB05-4B01-9A54-472A468FA50E}" sibTransId="{707FE309-A369-4C37-9CD1-064021FE7800}"/>
    <dgm:cxn modelId="{041D424F-B057-4706-AEE8-BD99538B6500}" type="presOf" srcId="{575F79A3-0909-4E28-AAB3-CB44D35D1ACF}" destId="{3B5CDEE5-6BAA-4C1F-BF0B-4FC40B0C6244}" srcOrd="0" destOrd="0" presId="urn:microsoft.com/office/officeart/2018/5/layout/IconLeafLabelList"/>
    <dgm:cxn modelId="{3F299B4F-FE00-420D-9333-0CBD295A4E12}" type="presOf" srcId="{57A0FF2D-B90E-42F6-9E3E-1902B755F938}" destId="{1EAAA5A4-C016-40DF-ADEB-BAAABF864CCC}" srcOrd="0" destOrd="0" presId="urn:microsoft.com/office/officeart/2018/5/layout/IconLeafLabelList"/>
    <dgm:cxn modelId="{54BF5A52-F9FE-4845-B179-FA4CD6BED9DC}" type="presOf" srcId="{CA05955B-C541-40B3-B62F-E6546F53FE3C}" destId="{4131B527-F490-498D-8D2B-46BDB23791D6}" srcOrd="0" destOrd="0" presId="urn:microsoft.com/office/officeart/2018/5/layout/IconLeafLabelList"/>
    <dgm:cxn modelId="{23A4776B-B542-4B35-9803-66037D4B004B}" srcId="{CA05955B-C541-40B3-B62F-E6546F53FE3C}" destId="{575F79A3-0909-4E28-AAB3-CB44D35D1ACF}" srcOrd="0" destOrd="0" parTransId="{4ECBAC5D-6D80-410D-9315-8E01A14AA36D}" sibTransId="{47BA4200-DE80-47A2-96DA-B3C5656ACA6A}"/>
    <dgm:cxn modelId="{84F3E271-FACD-492E-BB52-8BE555497A20}" srcId="{CA05955B-C541-40B3-B62F-E6546F53FE3C}" destId="{69992014-423A-49EF-8846-3382DA888DB3}" srcOrd="2" destOrd="0" parTransId="{A2F52F10-C71F-4012-BD25-942777F09C15}" sibTransId="{443BF183-1732-4F9D-81DE-F0A8C6598F3D}"/>
    <dgm:cxn modelId="{A9C0198A-9D46-4FEB-9915-2C5F5D088A42}" type="presOf" srcId="{7F440E2A-7E81-43BF-A7EB-D39C887DF132}" destId="{2FE28121-7C24-473C-87FB-4D843316333D}" srcOrd="0" destOrd="0" presId="urn:microsoft.com/office/officeart/2018/5/layout/IconLeafLabelList"/>
    <dgm:cxn modelId="{3E10BC16-5418-41DD-9F51-66D1C28F347C}" type="presParOf" srcId="{4131B527-F490-498D-8D2B-46BDB23791D6}" destId="{3E5424C3-285E-4148-B475-9D8DA964F00D}" srcOrd="0" destOrd="0" presId="urn:microsoft.com/office/officeart/2018/5/layout/IconLeafLabelList"/>
    <dgm:cxn modelId="{F11CD85D-ED50-4199-B9A1-DEAF4F5FF2FE}" type="presParOf" srcId="{3E5424C3-285E-4148-B475-9D8DA964F00D}" destId="{1FC07B3C-1A31-474E-AF1D-8585C2AE515E}" srcOrd="0" destOrd="0" presId="urn:microsoft.com/office/officeart/2018/5/layout/IconLeafLabelList"/>
    <dgm:cxn modelId="{2BEE0952-E4BE-4761-A62E-CE5F57CD8FC8}" type="presParOf" srcId="{3E5424C3-285E-4148-B475-9D8DA964F00D}" destId="{EA189712-1665-4922-A7C9-95EFAE808E73}" srcOrd="1" destOrd="0" presId="urn:microsoft.com/office/officeart/2018/5/layout/IconLeafLabelList"/>
    <dgm:cxn modelId="{6E54420F-9176-4230-B243-9BE59DC0371E}" type="presParOf" srcId="{3E5424C3-285E-4148-B475-9D8DA964F00D}" destId="{678D94EA-85BD-4595-9758-3BC67C1012E9}" srcOrd="2" destOrd="0" presId="urn:microsoft.com/office/officeart/2018/5/layout/IconLeafLabelList"/>
    <dgm:cxn modelId="{9C1DB624-1AB2-458B-855A-359930FB91FC}" type="presParOf" srcId="{3E5424C3-285E-4148-B475-9D8DA964F00D}" destId="{3B5CDEE5-6BAA-4C1F-BF0B-4FC40B0C6244}" srcOrd="3" destOrd="0" presId="urn:microsoft.com/office/officeart/2018/5/layout/IconLeafLabelList"/>
    <dgm:cxn modelId="{6E4BF38F-1241-4CFA-AAFB-B8AD7AAEE0BA}" type="presParOf" srcId="{4131B527-F490-498D-8D2B-46BDB23791D6}" destId="{B691FB4F-6CA4-4E06-A83E-42F18636F2B1}" srcOrd="1" destOrd="0" presId="urn:microsoft.com/office/officeart/2018/5/layout/IconLeafLabelList"/>
    <dgm:cxn modelId="{015C4227-C36A-47C5-9807-778A92226F6D}" type="presParOf" srcId="{4131B527-F490-498D-8D2B-46BDB23791D6}" destId="{8342A3C8-5D90-4568-B4B3-AE31417B4E07}" srcOrd="2" destOrd="0" presId="urn:microsoft.com/office/officeart/2018/5/layout/IconLeafLabelList"/>
    <dgm:cxn modelId="{3E0BCE1A-5C7E-4A29-ADDB-30268018624F}" type="presParOf" srcId="{8342A3C8-5D90-4568-B4B3-AE31417B4E07}" destId="{E9F0DB2A-98BD-4F3D-A7DC-41D9D2E0BE4D}" srcOrd="0" destOrd="0" presId="urn:microsoft.com/office/officeart/2018/5/layout/IconLeafLabelList"/>
    <dgm:cxn modelId="{BBEB02B2-38B0-44B7-BD61-B64F00F0ADE9}" type="presParOf" srcId="{8342A3C8-5D90-4568-B4B3-AE31417B4E07}" destId="{C94E7A86-034D-468D-9BFB-595CF9BB2F55}" srcOrd="1" destOrd="0" presId="urn:microsoft.com/office/officeart/2018/5/layout/IconLeafLabelList"/>
    <dgm:cxn modelId="{631F0603-04D6-416A-84DE-8A48784DB30E}" type="presParOf" srcId="{8342A3C8-5D90-4568-B4B3-AE31417B4E07}" destId="{BA593675-1135-460A-B9D8-4269947A8689}" srcOrd="2" destOrd="0" presId="urn:microsoft.com/office/officeart/2018/5/layout/IconLeafLabelList"/>
    <dgm:cxn modelId="{4E39B2A6-8EBE-48BB-B522-26701ABA822D}" type="presParOf" srcId="{8342A3C8-5D90-4568-B4B3-AE31417B4E07}" destId="{1EAAA5A4-C016-40DF-ADEB-BAAABF864CCC}" srcOrd="3" destOrd="0" presId="urn:microsoft.com/office/officeart/2018/5/layout/IconLeafLabelList"/>
    <dgm:cxn modelId="{DAF3E4A5-9A87-425D-B331-D37F51CB1538}" type="presParOf" srcId="{4131B527-F490-498D-8D2B-46BDB23791D6}" destId="{AC7736B9-7FBA-457C-A890-9273DF9C29DC}" srcOrd="3" destOrd="0" presId="urn:microsoft.com/office/officeart/2018/5/layout/IconLeafLabelList"/>
    <dgm:cxn modelId="{0D9A09E9-3563-43CC-94A5-C56DE56EBBB8}" type="presParOf" srcId="{4131B527-F490-498D-8D2B-46BDB23791D6}" destId="{B48155B6-42C6-43E9-B10E-1525341A62BB}" srcOrd="4" destOrd="0" presId="urn:microsoft.com/office/officeart/2018/5/layout/IconLeafLabelList"/>
    <dgm:cxn modelId="{D18C83F1-7B55-407A-AB75-F07EDCD5C93C}" type="presParOf" srcId="{B48155B6-42C6-43E9-B10E-1525341A62BB}" destId="{26243B08-F326-49AE-85D9-241A938B00E9}" srcOrd="0" destOrd="0" presId="urn:microsoft.com/office/officeart/2018/5/layout/IconLeafLabelList"/>
    <dgm:cxn modelId="{F985CFD3-75FA-410E-8F95-B84E99CED610}" type="presParOf" srcId="{B48155B6-42C6-43E9-B10E-1525341A62BB}" destId="{9E201FD6-36D4-4900-843D-2E570716152C}" srcOrd="1" destOrd="0" presId="urn:microsoft.com/office/officeart/2018/5/layout/IconLeafLabelList"/>
    <dgm:cxn modelId="{6E4A1906-45CD-4AE4-AD1B-0FE9536D02A8}" type="presParOf" srcId="{B48155B6-42C6-43E9-B10E-1525341A62BB}" destId="{8151099C-F340-4D08-B022-7846E4F04361}" srcOrd="2" destOrd="0" presId="urn:microsoft.com/office/officeart/2018/5/layout/IconLeafLabelList"/>
    <dgm:cxn modelId="{A1171F8B-D242-4469-90DF-95981CFD50C9}" type="presParOf" srcId="{B48155B6-42C6-43E9-B10E-1525341A62BB}" destId="{90A5E788-27CE-4916-BC5D-D0999125DBE2}" srcOrd="3" destOrd="0" presId="urn:microsoft.com/office/officeart/2018/5/layout/IconLeafLabelList"/>
    <dgm:cxn modelId="{59B49490-8A24-4D26-B4D1-3D4AA68BCD19}" type="presParOf" srcId="{4131B527-F490-498D-8D2B-46BDB23791D6}" destId="{0D924C41-150D-4223-BA74-D304B3807C40}" srcOrd="5" destOrd="0" presId="urn:microsoft.com/office/officeart/2018/5/layout/IconLeafLabelList"/>
    <dgm:cxn modelId="{0BD991F6-2060-4B5D-9187-EA44388FFC1A}" type="presParOf" srcId="{4131B527-F490-498D-8D2B-46BDB23791D6}" destId="{7D4522B4-0C6C-4EC2-982F-BBE0CB7CD148}" srcOrd="6" destOrd="0" presId="urn:microsoft.com/office/officeart/2018/5/layout/IconLeafLabelList"/>
    <dgm:cxn modelId="{AF9FB7AC-5C3E-4159-9D2C-AA9C928B85BC}" type="presParOf" srcId="{7D4522B4-0C6C-4EC2-982F-BBE0CB7CD148}" destId="{0EE22B6F-F78A-4AF3-A86F-9C77ACB82417}" srcOrd="0" destOrd="0" presId="urn:microsoft.com/office/officeart/2018/5/layout/IconLeafLabelList"/>
    <dgm:cxn modelId="{EE7CBD41-737E-4A7F-B3F1-9E2AFD692571}" type="presParOf" srcId="{7D4522B4-0C6C-4EC2-982F-BBE0CB7CD148}" destId="{C19193D4-6CBC-403B-905D-02CC0CB47F5E}" srcOrd="1" destOrd="0" presId="urn:microsoft.com/office/officeart/2018/5/layout/IconLeafLabelList"/>
    <dgm:cxn modelId="{FA5A5B9A-5B44-432A-ACE8-FD566E411ABF}" type="presParOf" srcId="{7D4522B4-0C6C-4EC2-982F-BBE0CB7CD148}" destId="{E7ACE4A9-BE11-4237-8B73-A813CDD873D7}" srcOrd="2" destOrd="0" presId="urn:microsoft.com/office/officeart/2018/5/layout/IconLeafLabelList"/>
    <dgm:cxn modelId="{604A2B0F-D122-4580-B596-33299EAF77FE}" type="presParOf" srcId="{7D4522B4-0C6C-4EC2-982F-BBE0CB7CD148}" destId="{2FE28121-7C24-473C-87FB-4D843316333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07B3C-1A31-474E-AF1D-8585C2AE515E}">
      <dsp:nvSpPr>
        <dsp:cNvPr id="0" name=""/>
        <dsp:cNvSpPr/>
      </dsp:nvSpPr>
      <dsp:spPr>
        <a:xfrm>
          <a:off x="973190" y="989816"/>
          <a:ext cx="1264141" cy="1264141"/>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89712-1665-4922-A7C9-95EFAE808E73}">
      <dsp:nvSpPr>
        <dsp:cNvPr id="0" name=""/>
        <dsp:cNvSpPr/>
      </dsp:nvSpPr>
      <dsp:spPr>
        <a:xfrm>
          <a:off x="1242597" y="1259224"/>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5CDEE5-6BAA-4C1F-BF0B-4FC40B0C6244}">
      <dsp:nvSpPr>
        <dsp:cNvPr id="0" name=""/>
        <dsp:cNvSpPr/>
      </dsp:nvSpPr>
      <dsp:spPr>
        <a:xfrm>
          <a:off x="569079" y="264770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Inputting data</a:t>
          </a:r>
        </a:p>
      </dsp:txBody>
      <dsp:txXfrm>
        <a:off x="569079" y="2647707"/>
        <a:ext cx="2072362" cy="720000"/>
      </dsp:txXfrm>
    </dsp:sp>
    <dsp:sp modelId="{E9F0DB2A-98BD-4F3D-A7DC-41D9D2E0BE4D}">
      <dsp:nvSpPr>
        <dsp:cNvPr id="0" name=""/>
        <dsp:cNvSpPr/>
      </dsp:nvSpPr>
      <dsp:spPr>
        <a:xfrm>
          <a:off x="3408216" y="989816"/>
          <a:ext cx="1264141" cy="1264141"/>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4E7A86-034D-468D-9BFB-595CF9BB2F55}">
      <dsp:nvSpPr>
        <dsp:cNvPr id="0" name=""/>
        <dsp:cNvSpPr/>
      </dsp:nvSpPr>
      <dsp:spPr>
        <a:xfrm>
          <a:off x="3677623" y="1259224"/>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AAA5A4-C016-40DF-ADEB-BAAABF864CCC}">
      <dsp:nvSpPr>
        <dsp:cNvPr id="0" name=""/>
        <dsp:cNvSpPr/>
      </dsp:nvSpPr>
      <dsp:spPr>
        <a:xfrm>
          <a:off x="3004105" y="264770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Outputting data</a:t>
          </a:r>
        </a:p>
      </dsp:txBody>
      <dsp:txXfrm>
        <a:off x="3004105" y="2647707"/>
        <a:ext cx="2072362" cy="720000"/>
      </dsp:txXfrm>
    </dsp:sp>
    <dsp:sp modelId="{26243B08-F326-49AE-85D9-241A938B00E9}">
      <dsp:nvSpPr>
        <dsp:cNvPr id="0" name=""/>
        <dsp:cNvSpPr/>
      </dsp:nvSpPr>
      <dsp:spPr>
        <a:xfrm>
          <a:off x="5843242" y="989816"/>
          <a:ext cx="1264141" cy="1264141"/>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01FD6-36D4-4900-843D-2E570716152C}">
      <dsp:nvSpPr>
        <dsp:cNvPr id="0" name=""/>
        <dsp:cNvSpPr/>
      </dsp:nvSpPr>
      <dsp:spPr>
        <a:xfrm>
          <a:off x="6112649" y="1259224"/>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A5E788-27CE-4916-BC5D-D0999125DBE2}">
      <dsp:nvSpPr>
        <dsp:cNvPr id="0" name=""/>
        <dsp:cNvSpPr/>
      </dsp:nvSpPr>
      <dsp:spPr>
        <a:xfrm>
          <a:off x="5439131" y="264770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Processing data</a:t>
          </a:r>
        </a:p>
      </dsp:txBody>
      <dsp:txXfrm>
        <a:off x="5439131" y="2647707"/>
        <a:ext cx="2072362" cy="720000"/>
      </dsp:txXfrm>
    </dsp:sp>
    <dsp:sp modelId="{0EE22B6F-F78A-4AF3-A86F-9C77ACB82417}">
      <dsp:nvSpPr>
        <dsp:cNvPr id="0" name=""/>
        <dsp:cNvSpPr/>
      </dsp:nvSpPr>
      <dsp:spPr>
        <a:xfrm>
          <a:off x="8278268" y="989816"/>
          <a:ext cx="1264141" cy="1264141"/>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9193D4-6CBC-403B-905D-02CC0CB47F5E}">
      <dsp:nvSpPr>
        <dsp:cNvPr id="0" name=""/>
        <dsp:cNvSpPr/>
      </dsp:nvSpPr>
      <dsp:spPr>
        <a:xfrm>
          <a:off x="8547675" y="1259224"/>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E28121-7C24-473C-87FB-4D843316333D}">
      <dsp:nvSpPr>
        <dsp:cNvPr id="0" name=""/>
        <dsp:cNvSpPr/>
      </dsp:nvSpPr>
      <dsp:spPr>
        <a:xfrm>
          <a:off x="7874157" y="264770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And storing data</a:t>
          </a:r>
        </a:p>
      </dsp:txBody>
      <dsp:txXfrm>
        <a:off x="7874157" y="2647707"/>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CA3E-F301-5741-91B4-91CA97BA07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F632E-35D7-1F4D-AD7A-1881F50BCF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ACD705-5222-F94D-8182-071D5475A454}"/>
              </a:ext>
            </a:extLst>
          </p:cNvPr>
          <p:cNvSpPr>
            <a:spLocks noGrp="1"/>
          </p:cNvSpPr>
          <p:nvPr>
            <p:ph type="dt" sz="half" idx="10"/>
          </p:nvPr>
        </p:nvSpPr>
        <p:spPr/>
        <p:txBody>
          <a:bodyPr/>
          <a:lstStyle/>
          <a:p>
            <a:fld id="{FDAB3F47-17F8-D843-9ECF-698C5A00446E}" type="datetimeFigureOut">
              <a:rPr lang="en-US" smtClean="0"/>
              <a:t>7/13/20</a:t>
            </a:fld>
            <a:endParaRPr lang="en-US"/>
          </a:p>
        </p:txBody>
      </p:sp>
      <p:sp>
        <p:nvSpPr>
          <p:cNvPr id="5" name="Footer Placeholder 4">
            <a:extLst>
              <a:ext uri="{FF2B5EF4-FFF2-40B4-BE49-F238E27FC236}">
                <a16:creationId xmlns:a16="http://schemas.microsoft.com/office/drawing/2014/main" id="{B5D1BA35-1321-344A-A26C-C8C5ACDF6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48460-F13E-FC49-8808-4EB883C06157}"/>
              </a:ext>
            </a:extLst>
          </p:cNvPr>
          <p:cNvSpPr>
            <a:spLocks noGrp="1"/>
          </p:cNvSpPr>
          <p:nvPr>
            <p:ph type="sldNum" sz="quarter" idx="12"/>
          </p:nvPr>
        </p:nvSpPr>
        <p:spPr/>
        <p:txBody>
          <a:bodyPr/>
          <a:lstStyle/>
          <a:p>
            <a:fld id="{E930BD30-CC04-4C48-8ADF-757D8980BE9F}" type="slidenum">
              <a:rPr lang="en-US" smtClean="0"/>
              <a:t>‹#›</a:t>
            </a:fld>
            <a:endParaRPr lang="en-US"/>
          </a:p>
        </p:txBody>
      </p:sp>
    </p:spTree>
    <p:extLst>
      <p:ext uri="{BB962C8B-B14F-4D97-AF65-F5344CB8AC3E}">
        <p14:creationId xmlns:p14="http://schemas.microsoft.com/office/powerpoint/2010/main" val="316577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A954-74E4-4247-8FC4-80217F0D07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572062-03DC-254F-929C-B87D8205B7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A4089-F0E4-9743-8C8D-B97657FA0C30}"/>
              </a:ext>
            </a:extLst>
          </p:cNvPr>
          <p:cNvSpPr>
            <a:spLocks noGrp="1"/>
          </p:cNvSpPr>
          <p:nvPr>
            <p:ph type="dt" sz="half" idx="10"/>
          </p:nvPr>
        </p:nvSpPr>
        <p:spPr/>
        <p:txBody>
          <a:bodyPr/>
          <a:lstStyle/>
          <a:p>
            <a:fld id="{FDAB3F47-17F8-D843-9ECF-698C5A00446E}" type="datetimeFigureOut">
              <a:rPr lang="en-US" smtClean="0"/>
              <a:t>7/13/20</a:t>
            </a:fld>
            <a:endParaRPr lang="en-US"/>
          </a:p>
        </p:txBody>
      </p:sp>
      <p:sp>
        <p:nvSpPr>
          <p:cNvPr id="5" name="Footer Placeholder 4">
            <a:extLst>
              <a:ext uri="{FF2B5EF4-FFF2-40B4-BE49-F238E27FC236}">
                <a16:creationId xmlns:a16="http://schemas.microsoft.com/office/drawing/2014/main" id="{D9AF1F98-88DA-5C4E-81B0-CC4A9AF59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BAF14-AFE8-C24C-A144-2002DCA81EF6}"/>
              </a:ext>
            </a:extLst>
          </p:cNvPr>
          <p:cNvSpPr>
            <a:spLocks noGrp="1"/>
          </p:cNvSpPr>
          <p:nvPr>
            <p:ph type="sldNum" sz="quarter" idx="12"/>
          </p:nvPr>
        </p:nvSpPr>
        <p:spPr/>
        <p:txBody>
          <a:bodyPr/>
          <a:lstStyle/>
          <a:p>
            <a:fld id="{E930BD30-CC04-4C48-8ADF-757D8980BE9F}" type="slidenum">
              <a:rPr lang="en-US" smtClean="0"/>
              <a:t>‹#›</a:t>
            </a:fld>
            <a:endParaRPr lang="en-US"/>
          </a:p>
        </p:txBody>
      </p:sp>
    </p:spTree>
    <p:extLst>
      <p:ext uri="{BB962C8B-B14F-4D97-AF65-F5344CB8AC3E}">
        <p14:creationId xmlns:p14="http://schemas.microsoft.com/office/powerpoint/2010/main" val="214152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AFFA8-628C-9440-BF83-EFD6178F58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CA9F17-5616-1342-9FDA-B74F387133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20D69-9646-BE4A-88CB-BA00D82480F5}"/>
              </a:ext>
            </a:extLst>
          </p:cNvPr>
          <p:cNvSpPr>
            <a:spLocks noGrp="1"/>
          </p:cNvSpPr>
          <p:nvPr>
            <p:ph type="dt" sz="half" idx="10"/>
          </p:nvPr>
        </p:nvSpPr>
        <p:spPr/>
        <p:txBody>
          <a:bodyPr/>
          <a:lstStyle/>
          <a:p>
            <a:fld id="{FDAB3F47-17F8-D843-9ECF-698C5A00446E}" type="datetimeFigureOut">
              <a:rPr lang="en-US" smtClean="0"/>
              <a:t>7/13/20</a:t>
            </a:fld>
            <a:endParaRPr lang="en-US"/>
          </a:p>
        </p:txBody>
      </p:sp>
      <p:sp>
        <p:nvSpPr>
          <p:cNvPr id="5" name="Footer Placeholder 4">
            <a:extLst>
              <a:ext uri="{FF2B5EF4-FFF2-40B4-BE49-F238E27FC236}">
                <a16:creationId xmlns:a16="http://schemas.microsoft.com/office/drawing/2014/main" id="{B68071BF-D88E-A042-AA8E-3179FB351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6B0A3-77F4-9446-9865-80FF33047C7C}"/>
              </a:ext>
            </a:extLst>
          </p:cNvPr>
          <p:cNvSpPr>
            <a:spLocks noGrp="1"/>
          </p:cNvSpPr>
          <p:nvPr>
            <p:ph type="sldNum" sz="quarter" idx="12"/>
          </p:nvPr>
        </p:nvSpPr>
        <p:spPr/>
        <p:txBody>
          <a:bodyPr/>
          <a:lstStyle/>
          <a:p>
            <a:fld id="{E930BD30-CC04-4C48-8ADF-757D8980BE9F}" type="slidenum">
              <a:rPr lang="en-US" smtClean="0"/>
              <a:t>‹#›</a:t>
            </a:fld>
            <a:endParaRPr lang="en-US"/>
          </a:p>
        </p:txBody>
      </p:sp>
    </p:spTree>
    <p:extLst>
      <p:ext uri="{BB962C8B-B14F-4D97-AF65-F5344CB8AC3E}">
        <p14:creationId xmlns:p14="http://schemas.microsoft.com/office/powerpoint/2010/main" val="108213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2603-4181-444B-8B9E-EF079299D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AF571-C4B3-8F4E-A5D4-5AC1A24CC0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F0000-A979-714E-87C2-B57BA3EF7F3F}"/>
              </a:ext>
            </a:extLst>
          </p:cNvPr>
          <p:cNvSpPr>
            <a:spLocks noGrp="1"/>
          </p:cNvSpPr>
          <p:nvPr>
            <p:ph type="dt" sz="half" idx="10"/>
          </p:nvPr>
        </p:nvSpPr>
        <p:spPr/>
        <p:txBody>
          <a:bodyPr/>
          <a:lstStyle/>
          <a:p>
            <a:fld id="{FDAB3F47-17F8-D843-9ECF-698C5A00446E}" type="datetimeFigureOut">
              <a:rPr lang="en-US" smtClean="0"/>
              <a:t>7/13/20</a:t>
            </a:fld>
            <a:endParaRPr lang="en-US"/>
          </a:p>
        </p:txBody>
      </p:sp>
      <p:sp>
        <p:nvSpPr>
          <p:cNvPr id="5" name="Footer Placeholder 4">
            <a:extLst>
              <a:ext uri="{FF2B5EF4-FFF2-40B4-BE49-F238E27FC236}">
                <a16:creationId xmlns:a16="http://schemas.microsoft.com/office/drawing/2014/main" id="{5A69E8A8-F985-CC4A-9733-6D4FAE7C5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65260-2BDB-F244-B43B-279380F25A99}"/>
              </a:ext>
            </a:extLst>
          </p:cNvPr>
          <p:cNvSpPr>
            <a:spLocks noGrp="1"/>
          </p:cNvSpPr>
          <p:nvPr>
            <p:ph type="sldNum" sz="quarter" idx="12"/>
          </p:nvPr>
        </p:nvSpPr>
        <p:spPr/>
        <p:txBody>
          <a:bodyPr/>
          <a:lstStyle/>
          <a:p>
            <a:fld id="{E930BD30-CC04-4C48-8ADF-757D8980BE9F}" type="slidenum">
              <a:rPr lang="en-US" smtClean="0"/>
              <a:t>‹#›</a:t>
            </a:fld>
            <a:endParaRPr lang="en-US"/>
          </a:p>
        </p:txBody>
      </p:sp>
    </p:spTree>
    <p:extLst>
      <p:ext uri="{BB962C8B-B14F-4D97-AF65-F5344CB8AC3E}">
        <p14:creationId xmlns:p14="http://schemas.microsoft.com/office/powerpoint/2010/main" val="84807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D923-0F5F-9945-A5A0-B594C43262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0A1DEB-73F3-6A40-84A2-AAD1828D5C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CE4C61-8F8D-CD49-99C5-5369CE88FEE3}"/>
              </a:ext>
            </a:extLst>
          </p:cNvPr>
          <p:cNvSpPr>
            <a:spLocks noGrp="1"/>
          </p:cNvSpPr>
          <p:nvPr>
            <p:ph type="dt" sz="half" idx="10"/>
          </p:nvPr>
        </p:nvSpPr>
        <p:spPr/>
        <p:txBody>
          <a:bodyPr/>
          <a:lstStyle/>
          <a:p>
            <a:fld id="{FDAB3F47-17F8-D843-9ECF-698C5A00446E}" type="datetimeFigureOut">
              <a:rPr lang="en-US" smtClean="0"/>
              <a:t>7/13/20</a:t>
            </a:fld>
            <a:endParaRPr lang="en-US"/>
          </a:p>
        </p:txBody>
      </p:sp>
      <p:sp>
        <p:nvSpPr>
          <p:cNvPr id="5" name="Footer Placeholder 4">
            <a:extLst>
              <a:ext uri="{FF2B5EF4-FFF2-40B4-BE49-F238E27FC236}">
                <a16:creationId xmlns:a16="http://schemas.microsoft.com/office/drawing/2014/main" id="{D9B7FB6F-28C9-E240-803B-EB3A165FB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6090F-EFFD-6A42-8589-CA44D1C3427F}"/>
              </a:ext>
            </a:extLst>
          </p:cNvPr>
          <p:cNvSpPr>
            <a:spLocks noGrp="1"/>
          </p:cNvSpPr>
          <p:nvPr>
            <p:ph type="sldNum" sz="quarter" idx="12"/>
          </p:nvPr>
        </p:nvSpPr>
        <p:spPr/>
        <p:txBody>
          <a:bodyPr/>
          <a:lstStyle/>
          <a:p>
            <a:fld id="{E930BD30-CC04-4C48-8ADF-757D8980BE9F}" type="slidenum">
              <a:rPr lang="en-US" smtClean="0"/>
              <a:t>‹#›</a:t>
            </a:fld>
            <a:endParaRPr lang="en-US"/>
          </a:p>
        </p:txBody>
      </p:sp>
    </p:spTree>
    <p:extLst>
      <p:ext uri="{BB962C8B-B14F-4D97-AF65-F5344CB8AC3E}">
        <p14:creationId xmlns:p14="http://schemas.microsoft.com/office/powerpoint/2010/main" val="403227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B270-41B2-F249-9C80-7DFCA15F7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BEF07-99FC-7F45-BD69-637362D003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A2F079-2F84-834E-BCBA-FF9D940BE5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26E01-589F-CC49-96BF-95CA82F68F04}"/>
              </a:ext>
            </a:extLst>
          </p:cNvPr>
          <p:cNvSpPr>
            <a:spLocks noGrp="1"/>
          </p:cNvSpPr>
          <p:nvPr>
            <p:ph type="dt" sz="half" idx="10"/>
          </p:nvPr>
        </p:nvSpPr>
        <p:spPr/>
        <p:txBody>
          <a:bodyPr/>
          <a:lstStyle/>
          <a:p>
            <a:fld id="{FDAB3F47-17F8-D843-9ECF-698C5A00446E}" type="datetimeFigureOut">
              <a:rPr lang="en-US" smtClean="0"/>
              <a:t>7/13/20</a:t>
            </a:fld>
            <a:endParaRPr lang="en-US"/>
          </a:p>
        </p:txBody>
      </p:sp>
      <p:sp>
        <p:nvSpPr>
          <p:cNvPr id="6" name="Footer Placeholder 5">
            <a:extLst>
              <a:ext uri="{FF2B5EF4-FFF2-40B4-BE49-F238E27FC236}">
                <a16:creationId xmlns:a16="http://schemas.microsoft.com/office/drawing/2014/main" id="{285297FD-CC00-614B-931C-3154534E0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AF900-A30A-D746-86AB-109B0378C697}"/>
              </a:ext>
            </a:extLst>
          </p:cNvPr>
          <p:cNvSpPr>
            <a:spLocks noGrp="1"/>
          </p:cNvSpPr>
          <p:nvPr>
            <p:ph type="sldNum" sz="quarter" idx="12"/>
          </p:nvPr>
        </p:nvSpPr>
        <p:spPr/>
        <p:txBody>
          <a:bodyPr/>
          <a:lstStyle/>
          <a:p>
            <a:fld id="{E930BD30-CC04-4C48-8ADF-757D8980BE9F}" type="slidenum">
              <a:rPr lang="en-US" smtClean="0"/>
              <a:t>‹#›</a:t>
            </a:fld>
            <a:endParaRPr lang="en-US"/>
          </a:p>
        </p:txBody>
      </p:sp>
    </p:spTree>
    <p:extLst>
      <p:ext uri="{BB962C8B-B14F-4D97-AF65-F5344CB8AC3E}">
        <p14:creationId xmlns:p14="http://schemas.microsoft.com/office/powerpoint/2010/main" val="37952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EBA3-ECA4-8047-B50A-3497D12ACD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5A7DFF-8E0C-284F-B312-C15AE314E5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E43A03-08A0-0A42-A821-F13AA5C4FE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7475D6-8061-D04C-982A-BFB6E73B4D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3E2CBF-8D0C-E740-A7D3-24CBACCED6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B881C3-8721-4B47-981C-1F64C05E9FE8}"/>
              </a:ext>
            </a:extLst>
          </p:cNvPr>
          <p:cNvSpPr>
            <a:spLocks noGrp="1"/>
          </p:cNvSpPr>
          <p:nvPr>
            <p:ph type="dt" sz="half" idx="10"/>
          </p:nvPr>
        </p:nvSpPr>
        <p:spPr/>
        <p:txBody>
          <a:bodyPr/>
          <a:lstStyle/>
          <a:p>
            <a:fld id="{FDAB3F47-17F8-D843-9ECF-698C5A00446E}" type="datetimeFigureOut">
              <a:rPr lang="en-US" smtClean="0"/>
              <a:t>7/13/20</a:t>
            </a:fld>
            <a:endParaRPr lang="en-US"/>
          </a:p>
        </p:txBody>
      </p:sp>
      <p:sp>
        <p:nvSpPr>
          <p:cNvPr id="8" name="Footer Placeholder 7">
            <a:extLst>
              <a:ext uri="{FF2B5EF4-FFF2-40B4-BE49-F238E27FC236}">
                <a16:creationId xmlns:a16="http://schemas.microsoft.com/office/drawing/2014/main" id="{291F93ED-66D1-C343-B49E-137F247C09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6A2D75-F436-9548-83EA-DF2531EE3115}"/>
              </a:ext>
            </a:extLst>
          </p:cNvPr>
          <p:cNvSpPr>
            <a:spLocks noGrp="1"/>
          </p:cNvSpPr>
          <p:nvPr>
            <p:ph type="sldNum" sz="quarter" idx="12"/>
          </p:nvPr>
        </p:nvSpPr>
        <p:spPr/>
        <p:txBody>
          <a:bodyPr/>
          <a:lstStyle/>
          <a:p>
            <a:fld id="{E930BD30-CC04-4C48-8ADF-757D8980BE9F}" type="slidenum">
              <a:rPr lang="en-US" smtClean="0"/>
              <a:t>‹#›</a:t>
            </a:fld>
            <a:endParaRPr lang="en-US"/>
          </a:p>
        </p:txBody>
      </p:sp>
    </p:spTree>
    <p:extLst>
      <p:ext uri="{BB962C8B-B14F-4D97-AF65-F5344CB8AC3E}">
        <p14:creationId xmlns:p14="http://schemas.microsoft.com/office/powerpoint/2010/main" val="38213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5D24-95A8-0444-97B6-9F567BF995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67A5F1-BEC2-2D42-8B16-1113BAE728B9}"/>
              </a:ext>
            </a:extLst>
          </p:cNvPr>
          <p:cNvSpPr>
            <a:spLocks noGrp="1"/>
          </p:cNvSpPr>
          <p:nvPr>
            <p:ph type="dt" sz="half" idx="10"/>
          </p:nvPr>
        </p:nvSpPr>
        <p:spPr/>
        <p:txBody>
          <a:bodyPr/>
          <a:lstStyle/>
          <a:p>
            <a:fld id="{FDAB3F47-17F8-D843-9ECF-698C5A00446E}" type="datetimeFigureOut">
              <a:rPr lang="en-US" smtClean="0"/>
              <a:t>7/13/20</a:t>
            </a:fld>
            <a:endParaRPr lang="en-US"/>
          </a:p>
        </p:txBody>
      </p:sp>
      <p:sp>
        <p:nvSpPr>
          <p:cNvPr id="4" name="Footer Placeholder 3">
            <a:extLst>
              <a:ext uri="{FF2B5EF4-FFF2-40B4-BE49-F238E27FC236}">
                <a16:creationId xmlns:a16="http://schemas.microsoft.com/office/drawing/2014/main" id="{B28C2B1F-CE98-D745-9FBB-C456515738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0D006-8BF4-9D47-957F-544EF2735BD6}"/>
              </a:ext>
            </a:extLst>
          </p:cNvPr>
          <p:cNvSpPr>
            <a:spLocks noGrp="1"/>
          </p:cNvSpPr>
          <p:nvPr>
            <p:ph type="sldNum" sz="quarter" idx="12"/>
          </p:nvPr>
        </p:nvSpPr>
        <p:spPr/>
        <p:txBody>
          <a:bodyPr/>
          <a:lstStyle/>
          <a:p>
            <a:fld id="{E930BD30-CC04-4C48-8ADF-757D8980BE9F}" type="slidenum">
              <a:rPr lang="en-US" smtClean="0"/>
              <a:t>‹#›</a:t>
            </a:fld>
            <a:endParaRPr lang="en-US"/>
          </a:p>
        </p:txBody>
      </p:sp>
    </p:spTree>
    <p:extLst>
      <p:ext uri="{BB962C8B-B14F-4D97-AF65-F5344CB8AC3E}">
        <p14:creationId xmlns:p14="http://schemas.microsoft.com/office/powerpoint/2010/main" val="48003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DF4D9F-B7D2-CC45-AA55-C3CE11211868}"/>
              </a:ext>
            </a:extLst>
          </p:cNvPr>
          <p:cNvSpPr>
            <a:spLocks noGrp="1"/>
          </p:cNvSpPr>
          <p:nvPr>
            <p:ph type="dt" sz="half" idx="10"/>
          </p:nvPr>
        </p:nvSpPr>
        <p:spPr/>
        <p:txBody>
          <a:bodyPr/>
          <a:lstStyle/>
          <a:p>
            <a:fld id="{FDAB3F47-17F8-D843-9ECF-698C5A00446E}" type="datetimeFigureOut">
              <a:rPr lang="en-US" smtClean="0"/>
              <a:t>7/13/20</a:t>
            </a:fld>
            <a:endParaRPr lang="en-US"/>
          </a:p>
        </p:txBody>
      </p:sp>
      <p:sp>
        <p:nvSpPr>
          <p:cNvPr id="3" name="Footer Placeholder 2">
            <a:extLst>
              <a:ext uri="{FF2B5EF4-FFF2-40B4-BE49-F238E27FC236}">
                <a16:creationId xmlns:a16="http://schemas.microsoft.com/office/drawing/2014/main" id="{9F2E60B8-4B21-1840-994C-D88B13ADD4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1EBB2D-6904-5E49-8488-E7D1C976A1E0}"/>
              </a:ext>
            </a:extLst>
          </p:cNvPr>
          <p:cNvSpPr>
            <a:spLocks noGrp="1"/>
          </p:cNvSpPr>
          <p:nvPr>
            <p:ph type="sldNum" sz="quarter" idx="12"/>
          </p:nvPr>
        </p:nvSpPr>
        <p:spPr/>
        <p:txBody>
          <a:bodyPr/>
          <a:lstStyle/>
          <a:p>
            <a:fld id="{E930BD30-CC04-4C48-8ADF-757D8980BE9F}" type="slidenum">
              <a:rPr lang="en-US" smtClean="0"/>
              <a:t>‹#›</a:t>
            </a:fld>
            <a:endParaRPr lang="en-US"/>
          </a:p>
        </p:txBody>
      </p:sp>
    </p:spTree>
    <p:extLst>
      <p:ext uri="{BB962C8B-B14F-4D97-AF65-F5344CB8AC3E}">
        <p14:creationId xmlns:p14="http://schemas.microsoft.com/office/powerpoint/2010/main" val="357700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3B0B-94AE-574F-ABC5-C24A03CDE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A6176D-89D2-0343-B08D-053DC1878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CC4870-FC9D-D84A-9C05-A3027BF2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9EECA-D00E-4645-A65F-7FC583DCBCEE}"/>
              </a:ext>
            </a:extLst>
          </p:cNvPr>
          <p:cNvSpPr>
            <a:spLocks noGrp="1"/>
          </p:cNvSpPr>
          <p:nvPr>
            <p:ph type="dt" sz="half" idx="10"/>
          </p:nvPr>
        </p:nvSpPr>
        <p:spPr/>
        <p:txBody>
          <a:bodyPr/>
          <a:lstStyle/>
          <a:p>
            <a:fld id="{FDAB3F47-17F8-D843-9ECF-698C5A00446E}" type="datetimeFigureOut">
              <a:rPr lang="en-US" smtClean="0"/>
              <a:t>7/13/20</a:t>
            </a:fld>
            <a:endParaRPr lang="en-US"/>
          </a:p>
        </p:txBody>
      </p:sp>
      <p:sp>
        <p:nvSpPr>
          <p:cNvPr id="6" name="Footer Placeholder 5">
            <a:extLst>
              <a:ext uri="{FF2B5EF4-FFF2-40B4-BE49-F238E27FC236}">
                <a16:creationId xmlns:a16="http://schemas.microsoft.com/office/drawing/2014/main" id="{36D1EDB3-E7D9-A94F-A754-FAB7E5A051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1EBE9-E7ED-564A-9982-27EFADDB40CB}"/>
              </a:ext>
            </a:extLst>
          </p:cNvPr>
          <p:cNvSpPr>
            <a:spLocks noGrp="1"/>
          </p:cNvSpPr>
          <p:nvPr>
            <p:ph type="sldNum" sz="quarter" idx="12"/>
          </p:nvPr>
        </p:nvSpPr>
        <p:spPr/>
        <p:txBody>
          <a:bodyPr/>
          <a:lstStyle/>
          <a:p>
            <a:fld id="{E930BD30-CC04-4C48-8ADF-757D8980BE9F}" type="slidenum">
              <a:rPr lang="en-US" smtClean="0"/>
              <a:t>‹#›</a:t>
            </a:fld>
            <a:endParaRPr lang="en-US"/>
          </a:p>
        </p:txBody>
      </p:sp>
    </p:spTree>
    <p:extLst>
      <p:ext uri="{BB962C8B-B14F-4D97-AF65-F5344CB8AC3E}">
        <p14:creationId xmlns:p14="http://schemas.microsoft.com/office/powerpoint/2010/main" val="12649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6537-32D1-654E-8C59-F4FB77BEF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8D074E-B8C9-4A4C-95F1-C3A3981BB6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983FF6-FF1F-8B42-8A96-EC75F2082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16DA3-7159-7245-BB26-727073B21BDB}"/>
              </a:ext>
            </a:extLst>
          </p:cNvPr>
          <p:cNvSpPr>
            <a:spLocks noGrp="1"/>
          </p:cNvSpPr>
          <p:nvPr>
            <p:ph type="dt" sz="half" idx="10"/>
          </p:nvPr>
        </p:nvSpPr>
        <p:spPr/>
        <p:txBody>
          <a:bodyPr/>
          <a:lstStyle/>
          <a:p>
            <a:fld id="{FDAB3F47-17F8-D843-9ECF-698C5A00446E}" type="datetimeFigureOut">
              <a:rPr lang="en-US" smtClean="0"/>
              <a:t>7/13/20</a:t>
            </a:fld>
            <a:endParaRPr lang="en-US"/>
          </a:p>
        </p:txBody>
      </p:sp>
      <p:sp>
        <p:nvSpPr>
          <p:cNvPr id="6" name="Footer Placeholder 5">
            <a:extLst>
              <a:ext uri="{FF2B5EF4-FFF2-40B4-BE49-F238E27FC236}">
                <a16:creationId xmlns:a16="http://schemas.microsoft.com/office/drawing/2014/main" id="{7065E9B2-2391-F744-A35E-ED57F1BAE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CA636-E4DE-F74C-97DD-A3BEC1802593}"/>
              </a:ext>
            </a:extLst>
          </p:cNvPr>
          <p:cNvSpPr>
            <a:spLocks noGrp="1"/>
          </p:cNvSpPr>
          <p:nvPr>
            <p:ph type="sldNum" sz="quarter" idx="12"/>
          </p:nvPr>
        </p:nvSpPr>
        <p:spPr/>
        <p:txBody>
          <a:bodyPr/>
          <a:lstStyle/>
          <a:p>
            <a:fld id="{E930BD30-CC04-4C48-8ADF-757D8980BE9F}" type="slidenum">
              <a:rPr lang="en-US" smtClean="0"/>
              <a:t>‹#›</a:t>
            </a:fld>
            <a:endParaRPr lang="en-US"/>
          </a:p>
        </p:txBody>
      </p:sp>
    </p:spTree>
    <p:extLst>
      <p:ext uri="{BB962C8B-B14F-4D97-AF65-F5344CB8AC3E}">
        <p14:creationId xmlns:p14="http://schemas.microsoft.com/office/powerpoint/2010/main" val="273273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3ADE0-E7D8-EB45-B06F-2F5283E38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83C8E9-1843-D74F-9296-DCCF61E4A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693B6-1C70-0D4D-9F48-3F41B7152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B3F47-17F8-D843-9ECF-698C5A00446E}" type="datetimeFigureOut">
              <a:rPr lang="en-US" smtClean="0"/>
              <a:t>7/13/20</a:t>
            </a:fld>
            <a:endParaRPr lang="en-US"/>
          </a:p>
        </p:txBody>
      </p:sp>
      <p:sp>
        <p:nvSpPr>
          <p:cNvPr id="5" name="Footer Placeholder 4">
            <a:extLst>
              <a:ext uri="{FF2B5EF4-FFF2-40B4-BE49-F238E27FC236}">
                <a16:creationId xmlns:a16="http://schemas.microsoft.com/office/drawing/2014/main" id="{3F4ECE0E-9D20-2D4F-83E1-CDC9265ED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C10687-5AC9-D74D-A1F5-A52ECCC58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0BD30-CC04-4C48-8ADF-757D8980BE9F}" type="slidenum">
              <a:rPr lang="en-US" smtClean="0"/>
              <a:t>‹#›</a:t>
            </a:fld>
            <a:endParaRPr lang="en-US"/>
          </a:p>
        </p:txBody>
      </p:sp>
    </p:spTree>
    <p:extLst>
      <p:ext uri="{BB962C8B-B14F-4D97-AF65-F5344CB8AC3E}">
        <p14:creationId xmlns:p14="http://schemas.microsoft.com/office/powerpoint/2010/main" val="157102685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6AE5-06C2-EF4A-8F24-EC2BCEA229B8}"/>
              </a:ext>
            </a:extLst>
          </p:cNvPr>
          <p:cNvSpPr>
            <a:spLocks noGrp="1"/>
          </p:cNvSpPr>
          <p:nvPr>
            <p:ph type="ctrTitle"/>
          </p:nvPr>
        </p:nvSpPr>
        <p:spPr/>
        <p:txBody>
          <a:bodyPr/>
          <a:lstStyle/>
          <a:p>
            <a:r>
              <a:rPr lang="en-US" dirty="0"/>
              <a:t>Lesson 1</a:t>
            </a:r>
          </a:p>
        </p:txBody>
      </p:sp>
      <p:sp>
        <p:nvSpPr>
          <p:cNvPr id="3" name="Subtitle 2">
            <a:extLst>
              <a:ext uri="{FF2B5EF4-FFF2-40B4-BE49-F238E27FC236}">
                <a16:creationId xmlns:a16="http://schemas.microsoft.com/office/drawing/2014/main" id="{D9200FFB-EAB6-A542-B1AD-F968CF9389C6}"/>
              </a:ext>
            </a:extLst>
          </p:cNvPr>
          <p:cNvSpPr>
            <a:spLocks noGrp="1"/>
          </p:cNvSpPr>
          <p:nvPr>
            <p:ph type="subTitle" idx="1"/>
          </p:nvPr>
        </p:nvSpPr>
        <p:spPr/>
        <p:txBody>
          <a:bodyPr/>
          <a:lstStyle/>
          <a:p>
            <a:r>
              <a:rPr lang="en-US" dirty="0"/>
              <a:t>Introduction: Computer</a:t>
            </a:r>
          </a:p>
          <a:p>
            <a:r>
              <a:rPr lang="en-US" dirty="0"/>
              <a:t>Abstractions and</a:t>
            </a:r>
          </a:p>
          <a:p>
            <a:r>
              <a:rPr lang="en-US" dirty="0"/>
              <a:t>Technology</a:t>
            </a:r>
          </a:p>
          <a:p>
            <a:endParaRPr lang="en-US" dirty="0"/>
          </a:p>
        </p:txBody>
      </p:sp>
    </p:spTree>
    <p:extLst>
      <p:ext uri="{BB962C8B-B14F-4D97-AF65-F5344CB8AC3E}">
        <p14:creationId xmlns:p14="http://schemas.microsoft.com/office/powerpoint/2010/main" val="121547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E75BD-7F45-8145-A572-9DAD13E7AE33}"/>
              </a:ext>
            </a:extLst>
          </p:cNvPr>
          <p:cNvSpPr>
            <a:spLocks noGrp="1"/>
          </p:cNvSpPr>
          <p:nvPr>
            <p:ph type="title"/>
          </p:nvPr>
        </p:nvSpPr>
        <p:spPr/>
        <p:txBody>
          <a:bodyPr/>
          <a:lstStyle/>
          <a:p>
            <a:r>
              <a:rPr lang="en-US" b="1" dirty="0"/>
              <a:t>Cloud Computing</a:t>
            </a:r>
          </a:p>
        </p:txBody>
      </p:sp>
      <p:sp>
        <p:nvSpPr>
          <p:cNvPr id="3" name="Content Placeholder 2">
            <a:extLst>
              <a:ext uri="{FF2B5EF4-FFF2-40B4-BE49-F238E27FC236}">
                <a16:creationId xmlns:a16="http://schemas.microsoft.com/office/drawing/2014/main" id="{08354F3D-0C20-8E44-ACCE-18BB7B9E11C2}"/>
              </a:ext>
            </a:extLst>
          </p:cNvPr>
          <p:cNvSpPr>
            <a:spLocks noGrp="1"/>
          </p:cNvSpPr>
          <p:nvPr>
            <p:ph idx="1"/>
          </p:nvPr>
        </p:nvSpPr>
        <p:spPr/>
        <p:txBody>
          <a:bodyPr/>
          <a:lstStyle/>
          <a:p>
            <a:r>
              <a:rPr lang="en-US" b="1" dirty="0"/>
              <a:t>Cloud computing</a:t>
            </a:r>
            <a:r>
              <a:rPr lang="en-US" dirty="0"/>
              <a:t> refers to large collections of servers that provide services over the Internet; some providers rent dynamically varying numbers of servers as a utility.</a:t>
            </a:r>
          </a:p>
          <a:p>
            <a:r>
              <a:rPr lang="en-US" dirty="0"/>
              <a:t>Cloud Computing relies on giant datacenters called </a:t>
            </a:r>
            <a:r>
              <a:rPr lang="en-US" b="1" dirty="0"/>
              <a:t>Warehouse Scale Computers</a:t>
            </a:r>
            <a:r>
              <a:rPr lang="en-US" dirty="0"/>
              <a:t> (WSCs)</a:t>
            </a:r>
          </a:p>
          <a:p>
            <a:r>
              <a:rPr lang="en-US" b="1" dirty="0"/>
              <a:t>Software as a Service(SaaS) </a:t>
            </a:r>
            <a:r>
              <a:rPr lang="en-US" dirty="0"/>
              <a:t>is deployed via cloud computing</a:t>
            </a:r>
          </a:p>
        </p:txBody>
      </p:sp>
    </p:spTree>
    <p:extLst>
      <p:ext uri="{BB962C8B-B14F-4D97-AF65-F5344CB8AC3E}">
        <p14:creationId xmlns:p14="http://schemas.microsoft.com/office/powerpoint/2010/main" val="99445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02EE-3ED1-134F-9D03-42DEECB45044}"/>
              </a:ext>
            </a:extLst>
          </p:cNvPr>
          <p:cNvSpPr>
            <a:spLocks noGrp="1"/>
          </p:cNvSpPr>
          <p:nvPr>
            <p:ph type="title"/>
          </p:nvPr>
        </p:nvSpPr>
        <p:spPr/>
        <p:txBody>
          <a:bodyPr/>
          <a:lstStyle/>
          <a:p>
            <a:r>
              <a:rPr lang="en-US" b="1" i="1" dirty="0"/>
              <a:t>Software as a Service</a:t>
            </a:r>
            <a:endParaRPr lang="en-US" dirty="0"/>
          </a:p>
        </p:txBody>
      </p:sp>
      <p:sp>
        <p:nvSpPr>
          <p:cNvPr id="3" name="Content Placeholder 2">
            <a:extLst>
              <a:ext uri="{FF2B5EF4-FFF2-40B4-BE49-F238E27FC236}">
                <a16:creationId xmlns:a16="http://schemas.microsoft.com/office/drawing/2014/main" id="{A5792D83-07C9-3A4C-8F89-F2C6B85E42B0}"/>
              </a:ext>
            </a:extLst>
          </p:cNvPr>
          <p:cNvSpPr>
            <a:spLocks noGrp="1"/>
          </p:cNvSpPr>
          <p:nvPr>
            <p:ph idx="1"/>
          </p:nvPr>
        </p:nvSpPr>
        <p:spPr/>
        <p:txBody>
          <a:bodyPr/>
          <a:lstStyle/>
          <a:p>
            <a:r>
              <a:rPr lang="en-US" dirty="0"/>
              <a:t>(SaaS) delivers software and data as a service over the Internet, usually via a thin program such as a browser that runs on local client devices, instead of binary code that must be installed, and runs wholly on that device. </a:t>
            </a:r>
            <a:r>
              <a:rPr lang="en-US"/>
              <a:t>Examples include web search and social networking.</a:t>
            </a:r>
          </a:p>
        </p:txBody>
      </p:sp>
    </p:spTree>
    <p:extLst>
      <p:ext uri="{BB962C8B-B14F-4D97-AF65-F5344CB8AC3E}">
        <p14:creationId xmlns:p14="http://schemas.microsoft.com/office/powerpoint/2010/main" val="233562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0E39-F4FC-374B-947D-5849A5BE2572}"/>
              </a:ext>
            </a:extLst>
          </p:cNvPr>
          <p:cNvSpPr>
            <a:spLocks noGrp="1"/>
          </p:cNvSpPr>
          <p:nvPr>
            <p:ph type="title"/>
          </p:nvPr>
        </p:nvSpPr>
        <p:spPr/>
        <p:txBody>
          <a:bodyPr>
            <a:normAutofit fontScale="90000"/>
          </a:bodyPr>
          <a:lstStyle/>
          <a:p>
            <a:br>
              <a:rPr lang="en-US" dirty="0"/>
            </a:br>
            <a:r>
              <a:rPr lang="en-US" b="1" dirty="0"/>
              <a:t>Eight Great Ideas in Computer Architecture</a:t>
            </a:r>
            <a:br>
              <a:rPr lang="en-US" dirty="0"/>
            </a:br>
            <a:endParaRPr lang="en-US" dirty="0"/>
          </a:p>
        </p:txBody>
      </p:sp>
      <p:sp>
        <p:nvSpPr>
          <p:cNvPr id="3" name="Content Placeholder 2">
            <a:extLst>
              <a:ext uri="{FF2B5EF4-FFF2-40B4-BE49-F238E27FC236}">
                <a16:creationId xmlns:a16="http://schemas.microsoft.com/office/drawing/2014/main" id="{CC4A03BE-8B99-FA42-BFA7-B5E22F5A4BD9}"/>
              </a:ext>
            </a:extLst>
          </p:cNvPr>
          <p:cNvSpPr>
            <a:spLocks noGrp="1"/>
          </p:cNvSpPr>
          <p:nvPr>
            <p:ph idx="1"/>
          </p:nvPr>
        </p:nvSpPr>
        <p:spPr/>
        <p:txBody>
          <a:bodyPr/>
          <a:lstStyle/>
          <a:p>
            <a:pPr marL="514350" indent="-514350">
              <a:buFont typeface="+mj-lt"/>
              <a:buAutoNum type="arabicPeriod"/>
            </a:pPr>
            <a:r>
              <a:rPr lang="en-US" dirty="0"/>
              <a:t>Design for Moore’s Law</a:t>
            </a:r>
          </a:p>
          <a:p>
            <a:pPr marL="514350" indent="-514350">
              <a:buFont typeface="+mj-lt"/>
              <a:buAutoNum type="arabicPeriod"/>
            </a:pPr>
            <a:r>
              <a:rPr lang="en-US" dirty="0"/>
              <a:t>Use Abstraction to Simplify Design</a:t>
            </a:r>
          </a:p>
          <a:p>
            <a:pPr marL="514350" indent="-514350">
              <a:buFont typeface="+mj-lt"/>
              <a:buAutoNum type="arabicPeriod"/>
            </a:pPr>
            <a:r>
              <a:rPr lang="en-US" dirty="0"/>
              <a:t>Make the Common Case Fast</a:t>
            </a:r>
          </a:p>
          <a:p>
            <a:pPr marL="514350" indent="-514350">
              <a:buFont typeface="+mj-lt"/>
              <a:buAutoNum type="arabicPeriod"/>
            </a:pPr>
            <a:r>
              <a:rPr lang="en-US" dirty="0"/>
              <a:t>Performance via Parallelism</a:t>
            </a:r>
          </a:p>
          <a:p>
            <a:pPr marL="514350" indent="-514350">
              <a:buFont typeface="+mj-lt"/>
              <a:buAutoNum type="arabicPeriod"/>
            </a:pPr>
            <a:r>
              <a:rPr lang="en-US" dirty="0"/>
              <a:t>Performance via Pipelining</a:t>
            </a:r>
          </a:p>
          <a:p>
            <a:pPr marL="514350" indent="-514350">
              <a:buFont typeface="+mj-lt"/>
              <a:buAutoNum type="arabicPeriod"/>
            </a:pPr>
            <a:r>
              <a:rPr lang="en-US" dirty="0"/>
              <a:t>Performance via Prediction</a:t>
            </a:r>
          </a:p>
          <a:p>
            <a:pPr marL="514350" indent="-514350">
              <a:buFont typeface="+mj-lt"/>
              <a:buAutoNum type="arabicPeriod"/>
            </a:pPr>
            <a:r>
              <a:rPr lang="en-US" dirty="0"/>
              <a:t>Hierarchy of Memories</a:t>
            </a:r>
          </a:p>
          <a:p>
            <a:pPr marL="514350" indent="-514350">
              <a:buFont typeface="+mj-lt"/>
              <a:buAutoNum type="arabicPeriod"/>
            </a:pPr>
            <a:r>
              <a:rPr lang="en-US" dirty="0"/>
              <a:t>Dependability via Redundancy</a:t>
            </a:r>
          </a:p>
          <a:p>
            <a:pPr marL="0" indent="0">
              <a:buNone/>
            </a:pPr>
            <a:endParaRPr lang="en-US" dirty="0"/>
          </a:p>
          <a:p>
            <a:endParaRPr lang="en-US" dirty="0"/>
          </a:p>
        </p:txBody>
      </p:sp>
    </p:spTree>
    <p:extLst>
      <p:ext uri="{BB962C8B-B14F-4D97-AF65-F5344CB8AC3E}">
        <p14:creationId xmlns:p14="http://schemas.microsoft.com/office/powerpoint/2010/main" val="175864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4697-DB44-2946-81BD-0EE70E0DEF7D}"/>
              </a:ext>
            </a:extLst>
          </p:cNvPr>
          <p:cNvSpPr>
            <a:spLocks noGrp="1"/>
          </p:cNvSpPr>
          <p:nvPr>
            <p:ph type="title"/>
          </p:nvPr>
        </p:nvSpPr>
        <p:spPr/>
        <p:txBody>
          <a:bodyPr>
            <a:normAutofit fontScale="90000"/>
          </a:bodyPr>
          <a:lstStyle/>
          <a:p>
            <a:br>
              <a:rPr lang="en-US" dirty="0"/>
            </a:br>
            <a:r>
              <a:rPr lang="en-US" b="1" dirty="0"/>
              <a:t>Design for Moore’s Law</a:t>
            </a:r>
            <a:br>
              <a:rPr lang="en-US" dirty="0"/>
            </a:br>
            <a:endParaRPr lang="en-US" dirty="0"/>
          </a:p>
        </p:txBody>
      </p:sp>
      <p:sp>
        <p:nvSpPr>
          <p:cNvPr id="3" name="Content Placeholder 2">
            <a:extLst>
              <a:ext uri="{FF2B5EF4-FFF2-40B4-BE49-F238E27FC236}">
                <a16:creationId xmlns:a16="http://schemas.microsoft.com/office/drawing/2014/main" id="{2A053163-E704-A941-BF7A-27067CAF5593}"/>
              </a:ext>
            </a:extLst>
          </p:cNvPr>
          <p:cNvSpPr>
            <a:spLocks noGrp="1"/>
          </p:cNvSpPr>
          <p:nvPr>
            <p:ph idx="1"/>
          </p:nvPr>
        </p:nvSpPr>
        <p:spPr/>
        <p:txBody>
          <a:bodyPr/>
          <a:lstStyle/>
          <a:p>
            <a:r>
              <a:rPr lang="en-US" dirty="0"/>
              <a:t>Moore’s Law states that integrated circuit(IC) resources double every 18–24 months.</a:t>
            </a:r>
          </a:p>
          <a:p>
            <a:r>
              <a:rPr lang="en-US" dirty="0"/>
              <a:t>Moore’s Law resulted from a 1965 prediction of such growth in IC capacity made by Gordon Moore, one of the founders of Intel.</a:t>
            </a:r>
          </a:p>
          <a:p>
            <a:r>
              <a:rPr lang="en-US" dirty="0"/>
              <a:t>Computer architects must anticipate where the technology will be when the design finishes rather than design for where it starts.</a:t>
            </a:r>
          </a:p>
          <a:p>
            <a:endParaRPr lang="en-US" dirty="0"/>
          </a:p>
          <a:p>
            <a:endParaRPr lang="en-US" dirty="0"/>
          </a:p>
          <a:p>
            <a:endParaRPr lang="en-US" dirty="0"/>
          </a:p>
        </p:txBody>
      </p:sp>
    </p:spTree>
    <p:extLst>
      <p:ext uri="{BB962C8B-B14F-4D97-AF65-F5344CB8AC3E}">
        <p14:creationId xmlns:p14="http://schemas.microsoft.com/office/powerpoint/2010/main" val="159942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405C-E93A-FF4E-9058-5CF8D5A31F45}"/>
              </a:ext>
            </a:extLst>
          </p:cNvPr>
          <p:cNvSpPr>
            <a:spLocks noGrp="1"/>
          </p:cNvSpPr>
          <p:nvPr>
            <p:ph type="title"/>
          </p:nvPr>
        </p:nvSpPr>
        <p:spPr/>
        <p:txBody>
          <a:bodyPr/>
          <a:lstStyle/>
          <a:p>
            <a:r>
              <a:rPr lang="en-US" b="1" dirty="0"/>
              <a:t>Use Abstraction to Simplify Design</a:t>
            </a:r>
            <a:br>
              <a:rPr lang="en-US" dirty="0"/>
            </a:br>
            <a:endParaRPr lang="en-US" dirty="0"/>
          </a:p>
        </p:txBody>
      </p:sp>
      <p:sp>
        <p:nvSpPr>
          <p:cNvPr id="3" name="Content Placeholder 2">
            <a:extLst>
              <a:ext uri="{FF2B5EF4-FFF2-40B4-BE49-F238E27FC236}">
                <a16:creationId xmlns:a16="http://schemas.microsoft.com/office/drawing/2014/main" id="{92E19549-F6DA-E942-AC2A-DB200C7BF7EF}"/>
              </a:ext>
            </a:extLst>
          </p:cNvPr>
          <p:cNvSpPr>
            <a:spLocks noGrp="1"/>
          </p:cNvSpPr>
          <p:nvPr>
            <p:ph idx="1"/>
          </p:nvPr>
        </p:nvSpPr>
        <p:spPr/>
        <p:txBody>
          <a:bodyPr/>
          <a:lstStyle/>
          <a:p>
            <a:r>
              <a:rPr lang="en-US" dirty="0"/>
              <a:t>Major productivity technique for hardware and software is to use abstractions to represent the design at diff </a:t>
            </a:r>
            <a:r>
              <a:rPr lang="en-US" dirty="0" err="1"/>
              <a:t>erent</a:t>
            </a:r>
            <a:r>
              <a:rPr lang="en-US" dirty="0"/>
              <a:t> levels of representation; lower-level details are hidden to offer a simpler model at higher level</a:t>
            </a:r>
          </a:p>
          <a:p>
            <a:endParaRPr lang="en-US" dirty="0"/>
          </a:p>
        </p:txBody>
      </p:sp>
    </p:spTree>
    <p:extLst>
      <p:ext uri="{BB962C8B-B14F-4D97-AF65-F5344CB8AC3E}">
        <p14:creationId xmlns:p14="http://schemas.microsoft.com/office/powerpoint/2010/main" val="106557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8EA9-17AE-B745-80B5-954596753400}"/>
              </a:ext>
            </a:extLst>
          </p:cNvPr>
          <p:cNvSpPr>
            <a:spLocks noGrp="1"/>
          </p:cNvSpPr>
          <p:nvPr>
            <p:ph type="title"/>
          </p:nvPr>
        </p:nvSpPr>
        <p:spPr/>
        <p:txBody>
          <a:bodyPr>
            <a:normAutofit fontScale="90000"/>
          </a:bodyPr>
          <a:lstStyle/>
          <a:p>
            <a:br>
              <a:rPr lang="en-US" b="1" dirty="0"/>
            </a:br>
            <a:r>
              <a:rPr lang="en-US" b="1" dirty="0"/>
              <a:t>Make the Common Case Fast</a:t>
            </a:r>
            <a:br>
              <a:rPr lang="en-US" b="1" dirty="0"/>
            </a:br>
            <a:endParaRPr lang="en-US" b="1" dirty="0"/>
          </a:p>
        </p:txBody>
      </p:sp>
      <p:sp>
        <p:nvSpPr>
          <p:cNvPr id="3" name="Content Placeholder 2">
            <a:extLst>
              <a:ext uri="{FF2B5EF4-FFF2-40B4-BE49-F238E27FC236}">
                <a16:creationId xmlns:a16="http://schemas.microsoft.com/office/drawing/2014/main" id="{F86CAF65-948C-6643-9E3C-29795FC07F5D}"/>
              </a:ext>
            </a:extLst>
          </p:cNvPr>
          <p:cNvSpPr>
            <a:spLocks noGrp="1"/>
          </p:cNvSpPr>
          <p:nvPr>
            <p:ph idx="1"/>
          </p:nvPr>
        </p:nvSpPr>
        <p:spPr/>
        <p:txBody>
          <a:bodyPr/>
          <a:lstStyle/>
          <a:p>
            <a:r>
              <a:rPr lang="en-US" dirty="0"/>
              <a:t>Making the common case fast will tend to enhance performance better than optimizing the rare case.</a:t>
            </a:r>
          </a:p>
          <a:p>
            <a:endParaRPr lang="en-US" dirty="0"/>
          </a:p>
        </p:txBody>
      </p:sp>
    </p:spTree>
    <p:extLst>
      <p:ext uri="{BB962C8B-B14F-4D97-AF65-F5344CB8AC3E}">
        <p14:creationId xmlns:p14="http://schemas.microsoft.com/office/powerpoint/2010/main" val="3312068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2ED0-E7BA-2C42-BE04-EA9B47FA84DE}"/>
              </a:ext>
            </a:extLst>
          </p:cNvPr>
          <p:cNvSpPr>
            <a:spLocks noGrp="1"/>
          </p:cNvSpPr>
          <p:nvPr>
            <p:ph type="title"/>
          </p:nvPr>
        </p:nvSpPr>
        <p:spPr/>
        <p:txBody>
          <a:bodyPr>
            <a:normAutofit fontScale="90000"/>
          </a:bodyPr>
          <a:lstStyle/>
          <a:p>
            <a:br>
              <a:rPr lang="en-US" dirty="0"/>
            </a:br>
            <a:r>
              <a:rPr lang="en-US" dirty="0"/>
              <a:t>Performance via Parallelism</a:t>
            </a:r>
            <a:br>
              <a:rPr lang="en-US" dirty="0"/>
            </a:br>
            <a:endParaRPr lang="en-US" dirty="0"/>
          </a:p>
        </p:txBody>
      </p:sp>
      <p:sp>
        <p:nvSpPr>
          <p:cNvPr id="3" name="Content Placeholder 2">
            <a:extLst>
              <a:ext uri="{FF2B5EF4-FFF2-40B4-BE49-F238E27FC236}">
                <a16:creationId xmlns:a16="http://schemas.microsoft.com/office/drawing/2014/main" id="{C8B815CC-854F-A54C-AB92-F81B706459A9}"/>
              </a:ext>
            </a:extLst>
          </p:cNvPr>
          <p:cNvSpPr>
            <a:spLocks noGrp="1"/>
          </p:cNvSpPr>
          <p:nvPr>
            <p:ph idx="1"/>
          </p:nvPr>
        </p:nvSpPr>
        <p:spPr/>
        <p:txBody>
          <a:bodyPr/>
          <a:lstStyle/>
          <a:p>
            <a:r>
              <a:rPr lang="en-US" dirty="0"/>
              <a:t>Getting more performance by performing operations in parallel</a:t>
            </a:r>
          </a:p>
          <a:p>
            <a:endParaRPr lang="en-US" dirty="0"/>
          </a:p>
          <a:p>
            <a:endParaRPr lang="en-US" dirty="0"/>
          </a:p>
          <a:p>
            <a:endParaRPr lang="en-US" dirty="0"/>
          </a:p>
        </p:txBody>
      </p:sp>
    </p:spTree>
    <p:extLst>
      <p:ext uri="{BB962C8B-B14F-4D97-AF65-F5344CB8AC3E}">
        <p14:creationId xmlns:p14="http://schemas.microsoft.com/office/powerpoint/2010/main" val="4207279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9E5B-A137-6344-8B77-0392338E2759}"/>
              </a:ext>
            </a:extLst>
          </p:cNvPr>
          <p:cNvSpPr>
            <a:spLocks noGrp="1"/>
          </p:cNvSpPr>
          <p:nvPr>
            <p:ph type="title"/>
          </p:nvPr>
        </p:nvSpPr>
        <p:spPr/>
        <p:txBody>
          <a:bodyPr/>
          <a:lstStyle/>
          <a:p>
            <a:r>
              <a:rPr lang="en-US" dirty="0"/>
              <a:t>Performance via Pipelining</a:t>
            </a:r>
            <a:br>
              <a:rPr lang="en-US" dirty="0"/>
            </a:br>
            <a:endParaRPr lang="en-US" dirty="0"/>
          </a:p>
        </p:txBody>
      </p:sp>
      <p:sp>
        <p:nvSpPr>
          <p:cNvPr id="3" name="Content Placeholder 2">
            <a:extLst>
              <a:ext uri="{FF2B5EF4-FFF2-40B4-BE49-F238E27FC236}">
                <a16:creationId xmlns:a16="http://schemas.microsoft.com/office/drawing/2014/main" id="{C2F3AABA-D87E-CD44-B0B4-8CA746FBC034}"/>
              </a:ext>
            </a:extLst>
          </p:cNvPr>
          <p:cNvSpPr>
            <a:spLocks noGrp="1"/>
          </p:cNvSpPr>
          <p:nvPr>
            <p:ph idx="1"/>
          </p:nvPr>
        </p:nvSpPr>
        <p:spPr/>
        <p:txBody>
          <a:bodyPr/>
          <a:lstStyle/>
          <a:p>
            <a:r>
              <a:rPr lang="en-US" b="1" i="1" dirty="0"/>
              <a:t>Pipelining</a:t>
            </a:r>
            <a:r>
              <a:rPr lang="en-US" dirty="0"/>
              <a:t>, which moves multiple operations through hardware units that each do a piece of an operation, akin to water flowing through a pipeline.</a:t>
            </a:r>
          </a:p>
        </p:txBody>
      </p:sp>
    </p:spTree>
    <p:extLst>
      <p:ext uri="{BB962C8B-B14F-4D97-AF65-F5344CB8AC3E}">
        <p14:creationId xmlns:p14="http://schemas.microsoft.com/office/powerpoint/2010/main" val="363940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B1C0-DBC3-094B-91CD-EAED49852C5F}"/>
              </a:ext>
            </a:extLst>
          </p:cNvPr>
          <p:cNvSpPr>
            <a:spLocks noGrp="1"/>
          </p:cNvSpPr>
          <p:nvPr>
            <p:ph type="title"/>
          </p:nvPr>
        </p:nvSpPr>
        <p:spPr/>
        <p:txBody>
          <a:bodyPr/>
          <a:lstStyle/>
          <a:p>
            <a:r>
              <a:rPr lang="en-US" dirty="0"/>
              <a:t>Performance via Prediction</a:t>
            </a:r>
            <a:br>
              <a:rPr lang="en-US" dirty="0"/>
            </a:br>
            <a:endParaRPr lang="en-US" dirty="0"/>
          </a:p>
        </p:txBody>
      </p:sp>
      <p:sp>
        <p:nvSpPr>
          <p:cNvPr id="3" name="Content Placeholder 2">
            <a:extLst>
              <a:ext uri="{FF2B5EF4-FFF2-40B4-BE49-F238E27FC236}">
                <a16:creationId xmlns:a16="http://schemas.microsoft.com/office/drawing/2014/main" id="{6F2CBAE4-8CC3-B14F-9385-2EA7D7F31DEA}"/>
              </a:ext>
            </a:extLst>
          </p:cNvPr>
          <p:cNvSpPr>
            <a:spLocks noGrp="1"/>
          </p:cNvSpPr>
          <p:nvPr>
            <p:ph idx="1"/>
          </p:nvPr>
        </p:nvSpPr>
        <p:spPr/>
        <p:txBody>
          <a:bodyPr/>
          <a:lstStyle/>
          <a:p>
            <a:r>
              <a:rPr lang="en-US" dirty="0"/>
              <a:t>The idea of </a:t>
            </a:r>
            <a:r>
              <a:rPr lang="en-US" b="1" i="1" dirty="0"/>
              <a:t>prediction</a:t>
            </a:r>
            <a:r>
              <a:rPr lang="en-US" dirty="0"/>
              <a:t> is that, in some cases it can be faster on average to guess and start working rather than wait until you know for sure, assuming that the mechanism to recover from a misprediction is not too expensive and your prediction is relatively accurate.</a:t>
            </a:r>
          </a:p>
        </p:txBody>
      </p:sp>
    </p:spTree>
    <p:extLst>
      <p:ext uri="{BB962C8B-B14F-4D97-AF65-F5344CB8AC3E}">
        <p14:creationId xmlns:p14="http://schemas.microsoft.com/office/powerpoint/2010/main" val="3405376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AE8C-F610-6C4C-A351-83E2757EA6FA}"/>
              </a:ext>
            </a:extLst>
          </p:cNvPr>
          <p:cNvSpPr>
            <a:spLocks noGrp="1"/>
          </p:cNvSpPr>
          <p:nvPr>
            <p:ph type="title"/>
          </p:nvPr>
        </p:nvSpPr>
        <p:spPr/>
        <p:txBody>
          <a:bodyPr/>
          <a:lstStyle/>
          <a:p>
            <a:r>
              <a:rPr lang="en-US" b="1" dirty="0"/>
              <a:t>Hierarchy of Memories</a:t>
            </a:r>
            <a:br>
              <a:rPr lang="en-US" dirty="0"/>
            </a:br>
            <a:endParaRPr lang="en-US" dirty="0"/>
          </a:p>
        </p:txBody>
      </p:sp>
      <p:sp>
        <p:nvSpPr>
          <p:cNvPr id="3" name="Content Placeholder 2">
            <a:extLst>
              <a:ext uri="{FF2B5EF4-FFF2-40B4-BE49-F238E27FC236}">
                <a16:creationId xmlns:a16="http://schemas.microsoft.com/office/drawing/2014/main" id="{40DAEC97-645E-1A48-9424-CD6C129E6C10}"/>
              </a:ext>
            </a:extLst>
          </p:cNvPr>
          <p:cNvSpPr>
            <a:spLocks noGrp="1"/>
          </p:cNvSpPr>
          <p:nvPr>
            <p:ph idx="1"/>
          </p:nvPr>
        </p:nvSpPr>
        <p:spPr/>
        <p:txBody>
          <a:bodyPr>
            <a:normAutofit/>
          </a:bodyPr>
          <a:lstStyle/>
          <a:p>
            <a:r>
              <a:rPr lang="en-US" dirty="0"/>
              <a:t>Programmers want memory to be fast, large, and cheap, as memory speed oft </a:t>
            </a:r>
            <a:r>
              <a:rPr lang="en-US" dirty="0" err="1"/>
              <a:t>enshapes</a:t>
            </a:r>
            <a:r>
              <a:rPr lang="en-US" dirty="0"/>
              <a:t> performance, capacity limits the size of problems that can be solved</a:t>
            </a:r>
          </a:p>
          <a:p>
            <a:r>
              <a:rPr lang="en-US" dirty="0"/>
              <a:t>Architects have found that they can address these conflicting demands with a hierarchy of memories, with the fastest, smallest, and most expensive memory per bit at the top of the hierarchy and the slowest, largest, and cheapest per bit at the bottom. As</a:t>
            </a:r>
          </a:p>
          <a:p>
            <a:endParaRPr lang="en-US" dirty="0"/>
          </a:p>
          <a:p>
            <a:endParaRPr lang="en-US" dirty="0"/>
          </a:p>
        </p:txBody>
      </p:sp>
    </p:spTree>
    <p:extLst>
      <p:ext uri="{BB962C8B-B14F-4D97-AF65-F5344CB8AC3E}">
        <p14:creationId xmlns:p14="http://schemas.microsoft.com/office/powerpoint/2010/main" val="172902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FE505D-95FB-0E42-8926-C14DE3194FFE}"/>
              </a:ext>
            </a:extLst>
          </p:cNvPr>
          <p:cNvSpPr>
            <a:spLocks noGrp="1"/>
          </p:cNvSpPr>
          <p:nvPr>
            <p:ph type="title"/>
          </p:nvPr>
        </p:nvSpPr>
        <p:spPr>
          <a:xfrm>
            <a:off x="643467" y="321734"/>
            <a:ext cx="10905066" cy="1135737"/>
          </a:xfrm>
        </p:spPr>
        <p:txBody>
          <a:bodyPr>
            <a:normAutofit/>
          </a:bodyPr>
          <a:lstStyle/>
          <a:p>
            <a:br>
              <a:rPr lang="en-US" sz="2500" b="1" dirty="0"/>
            </a:br>
            <a:r>
              <a:rPr lang="en-US" sz="2500" b="1" dirty="0"/>
              <a:t>Classes of computing applications and their characteristics</a:t>
            </a:r>
            <a:br>
              <a:rPr lang="en-US" sz="2500" b="1" dirty="0"/>
            </a:br>
            <a:endParaRPr lang="en-US" sz="2500" dirty="0"/>
          </a:p>
        </p:txBody>
      </p:sp>
      <p:sp>
        <p:nvSpPr>
          <p:cNvPr id="3" name="Content Placeholder 2">
            <a:extLst>
              <a:ext uri="{FF2B5EF4-FFF2-40B4-BE49-F238E27FC236}">
                <a16:creationId xmlns:a16="http://schemas.microsoft.com/office/drawing/2014/main" id="{B34902A5-83C7-E845-8003-D6ECBCB84FD8}"/>
              </a:ext>
            </a:extLst>
          </p:cNvPr>
          <p:cNvSpPr>
            <a:spLocks noGrp="1"/>
          </p:cNvSpPr>
          <p:nvPr>
            <p:ph idx="1"/>
          </p:nvPr>
        </p:nvSpPr>
        <p:spPr>
          <a:xfrm>
            <a:off x="643467" y="1782981"/>
            <a:ext cx="10905066" cy="4393982"/>
          </a:xfrm>
        </p:spPr>
        <p:txBody>
          <a:bodyPr>
            <a:normAutofit/>
          </a:bodyPr>
          <a:lstStyle/>
          <a:p>
            <a:r>
              <a:rPr lang="en-US" dirty="0"/>
              <a:t>Computers are used in three different classes of applications: </a:t>
            </a:r>
          </a:p>
          <a:p>
            <a:pPr marL="914400" lvl="1" indent="-457200">
              <a:buFont typeface="+mj-lt"/>
              <a:buAutoNum type="arabicPeriod"/>
            </a:pPr>
            <a:r>
              <a:rPr lang="en-US" sz="2800" dirty="0"/>
              <a:t>Personal computers(PCs)</a:t>
            </a:r>
          </a:p>
          <a:p>
            <a:pPr marL="914400" lvl="1" indent="-457200">
              <a:buFont typeface="+mj-lt"/>
              <a:buAutoNum type="arabicPeriod"/>
            </a:pPr>
            <a:r>
              <a:rPr lang="en-US" sz="2800" dirty="0"/>
              <a:t>Servers</a:t>
            </a:r>
          </a:p>
          <a:p>
            <a:pPr marL="914400" lvl="1" indent="-457200">
              <a:buFont typeface="+mj-lt"/>
              <a:buAutoNum type="arabicPeriod"/>
            </a:pPr>
            <a:r>
              <a:rPr lang="en-US" sz="2800" dirty="0"/>
              <a:t>Embedded computers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09511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76F8-B5F5-654C-991D-B999B197FE4B}"/>
              </a:ext>
            </a:extLst>
          </p:cNvPr>
          <p:cNvSpPr>
            <a:spLocks noGrp="1"/>
          </p:cNvSpPr>
          <p:nvPr>
            <p:ph type="title"/>
          </p:nvPr>
        </p:nvSpPr>
        <p:spPr/>
        <p:txBody>
          <a:bodyPr>
            <a:normAutofit fontScale="90000"/>
          </a:bodyPr>
          <a:lstStyle/>
          <a:p>
            <a:br>
              <a:rPr lang="en-US" b="1" dirty="0"/>
            </a:br>
            <a:r>
              <a:rPr lang="en-US" b="1" dirty="0"/>
              <a:t>Dependability via Redundancy</a:t>
            </a:r>
            <a:br>
              <a:rPr lang="en-US" dirty="0"/>
            </a:br>
            <a:endParaRPr lang="en-US" dirty="0"/>
          </a:p>
        </p:txBody>
      </p:sp>
      <p:sp>
        <p:nvSpPr>
          <p:cNvPr id="3" name="Content Placeholder 2">
            <a:extLst>
              <a:ext uri="{FF2B5EF4-FFF2-40B4-BE49-F238E27FC236}">
                <a16:creationId xmlns:a16="http://schemas.microsoft.com/office/drawing/2014/main" id="{4C6F687F-E39B-6A4A-A7C7-1CDCD711CE70}"/>
              </a:ext>
            </a:extLst>
          </p:cNvPr>
          <p:cNvSpPr>
            <a:spLocks noGrp="1"/>
          </p:cNvSpPr>
          <p:nvPr>
            <p:ph idx="1"/>
          </p:nvPr>
        </p:nvSpPr>
        <p:spPr/>
        <p:txBody>
          <a:bodyPr/>
          <a:lstStyle/>
          <a:p>
            <a:r>
              <a:rPr lang="en-US" dirty="0"/>
              <a:t>Computer should be dependable.</a:t>
            </a:r>
          </a:p>
          <a:p>
            <a:r>
              <a:rPr lang="en-US" dirty="0"/>
              <a:t>We know the hardware can fail so to make a computer dependable you can include redundant components that can take over when a failure occurs and to help detect failures</a:t>
            </a:r>
          </a:p>
        </p:txBody>
      </p:sp>
    </p:spTree>
    <p:extLst>
      <p:ext uri="{BB962C8B-B14F-4D97-AF65-F5344CB8AC3E}">
        <p14:creationId xmlns:p14="http://schemas.microsoft.com/office/powerpoint/2010/main" val="611087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9FB3-F265-DD4D-A5FB-3E2CADEDA677}"/>
              </a:ext>
            </a:extLst>
          </p:cNvPr>
          <p:cNvSpPr>
            <a:spLocks noGrp="1"/>
          </p:cNvSpPr>
          <p:nvPr>
            <p:ph type="title"/>
          </p:nvPr>
        </p:nvSpPr>
        <p:spPr/>
        <p:txBody>
          <a:bodyPr/>
          <a:lstStyle/>
          <a:p>
            <a:r>
              <a:rPr lang="en-US" dirty="0"/>
              <a:t>Computer System</a:t>
            </a:r>
          </a:p>
        </p:txBody>
      </p:sp>
      <p:sp>
        <p:nvSpPr>
          <p:cNvPr id="3" name="Content Placeholder 2">
            <a:extLst>
              <a:ext uri="{FF2B5EF4-FFF2-40B4-BE49-F238E27FC236}">
                <a16:creationId xmlns:a16="http://schemas.microsoft.com/office/drawing/2014/main" id="{40745B9A-FB51-C64C-904E-30EF48180F32}"/>
              </a:ext>
            </a:extLst>
          </p:cNvPr>
          <p:cNvSpPr>
            <a:spLocks noGrp="1"/>
          </p:cNvSpPr>
          <p:nvPr>
            <p:ph idx="1"/>
          </p:nvPr>
        </p:nvSpPr>
        <p:spPr/>
        <p:txBody>
          <a:bodyPr/>
          <a:lstStyle/>
          <a:p>
            <a:r>
              <a:rPr lang="en-US" dirty="0"/>
              <a:t>The hardware in a computer can only execute extremely simple low-level instructions</a:t>
            </a:r>
          </a:p>
          <a:p>
            <a:r>
              <a:rPr lang="en-US" dirty="0"/>
              <a:t>To go from a complex application to the simple instructions involves several layers of software that interpret or translate high-level operations into simple computer instructions, an example of the great idea of </a:t>
            </a:r>
            <a:r>
              <a:rPr lang="en-US" b="1" dirty="0"/>
              <a:t>abstraction</a:t>
            </a:r>
            <a:r>
              <a:rPr lang="en-US" dirty="0"/>
              <a:t>.</a:t>
            </a:r>
          </a:p>
          <a:p>
            <a:r>
              <a:rPr lang="en-US" b="1" i="1" dirty="0"/>
              <a:t>Systems software</a:t>
            </a:r>
            <a:r>
              <a:rPr lang="en-US" dirty="0"/>
              <a:t>: Software that provides services that are commonly useful, including operating systems, compilers, loaders, and assemblers.</a:t>
            </a:r>
          </a:p>
        </p:txBody>
      </p:sp>
    </p:spTree>
    <p:extLst>
      <p:ext uri="{BB962C8B-B14F-4D97-AF65-F5344CB8AC3E}">
        <p14:creationId xmlns:p14="http://schemas.microsoft.com/office/powerpoint/2010/main" val="2025428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0CCF-FB54-3143-8CD7-51FBDB0CB135}"/>
              </a:ext>
            </a:extLst>
          </p:cNvPr>
          <p:cNvSpPr>
            <a:spLocks noGrp="1"/>
          </p:cNvSpPr>
          <p:nvPr>
            <p:ph type="title"/>
          </p:nvPr>
        </p:nvSpPr>
        <p:spPr>
          <a:xfrm>
            <a:off x="838200" y="365125"/>
            <a:ext cx="10515600" cy="2592388"/>
          </a:xfrm>
        </p:spPr>
        <p:txBody>
          <a:bodyPr>
            <a:normAutofit fontScale="90000"/>
          </a:bodyPr>
          <a:lstStyle/>
          <a:p>
            <a:r>
              <a:rPr lang="en-US" dirty="0"/>
              <a:t>A simplified view of hardware and software as hierarchical layers, shown as</a:t>
            </a:r>
            <a:br>
              <a:rPr lang="en-US" dirty="0"/>
            </a:br>
            <a:r>
              <a:rPr lang="en-US" dirty="0"/>
              <a:t>concentric circles with hardware in the center and applications software outermost</a:t>
            </a:r>
            <a:br>
              <a:rPr lang="en-US" dirty="0"/>
            </a:br>
            <a:endParaRPr lang="en-US" dirty="0"/>
          </a:p>
        </p:txBody>
      </p:sp>
      <p:pic>
        <p:nvPicPr>
          <p:cNvPr id="4" name="Content Placeholder 3">
            <a:extLst>
              <a:ext uri="{FF2B5EF4-FFF2-40B4-BE49-F238E27FC236}">
                <a16:creationId xmlns:a16="http://schemas.microsoft.com/office/drawing/2014/main" id="{37017277-902C-7144-930F-FC92275B7A50}"/>
              </a:ext>
            </a:extLst>
          </p:cNvPr>
          <p:cNvPicPr>
            <a:picLocks noGrp="1" noChangeAspect="1"/>
          </p:cNvPicPr>
          <p:nvPr>
            <p:ph idx="1"/>
          </p:nvPr>
        </p:nvPicPr>
        <p:blipFill>
          <a:blip r:embed="rId2"/>
          <a:stretch>
            <a:fillRect/>
          </a:stretch>
        </p:blipFill>
        <p:spPr>
          <a:xfrm>
            <a:off x="838200" y="2506662"/>
            <a:ext cx="5394871" cy="4351338"/>
          </a:xfrm>
          <a:prstGeom prst="rect">
            <a:avLst/>
          </a:prstGeom>
        </p:spPr>
      </p:pic>
      <p:sp>
        <p:nvSpPr>
          <p:cNvPr id="5" name="TextBox 4">
            <a:extLst>
              <a:ext uri="{FF2B5EF4-FFF2-40B4-BE49-F238E27FC236}">
                <a16:creationId xmlns:a16="http://schemas.microsoft.com/office/drawing/2014/main" id="{D2B762D1-A7BC-144A-95D6-9CDDC4717625}"/>
              </a:ext>
            </a:extLst>
          </p:cNvPr>
          <p:cNvSpPr txBox="1"/>
          <p:nvPr/>
        </p:nvSpPr>
        <p:spPr>
          <a:xfrm>
            <a:off x="5786438" y="2957513"/>
            <a:ext cx="6057900" cy="3139321"/>
          </a:xfrm>
          <a:prstGeom prst="rect">
            <a:avLst/>
          </a:prstGeom>
          <a:noFill/>
        </p:spPr>
        <p:txBody>
          <a:bodyPr wrap="square" rtlCol="0">
            <a:spAutoFit/>
          </a:bodyPr>
          <a:lstStyle/>
          <a:p>
            <a:r>
              <a:rPr lang="en-US" dirty="0"/>
              <a:t>Systems software sitting between the hardware and applications software.</a:t>
            </a:r>
          </a:p>
          <a:p>
            <a:r>
              <a:rPr lang="en-US" dirty="0"/>
              <a:t>There are many types of systems soft ware, but two types of systems software are central to every computer system today: an operating system and a compiler.</a:t>
            </a:r>
          </a:p>
          <a:p>
            <a:r>
              <a:rPr lang="en-US" dirty="0"/>
              <a:t>An operating system interfaces between a user’s program and the hardware and provides a variety of services and supervisory functions.</a:t>
            </a:r>
          </a:p>
          <a:p>
            <a:r>
              <a:rPr lang="en-US" dirty="0"/>
              <a:t>Compiler is a program that translates high-level language statements into assembly language statements.</a:t>
            </a:r>
          </a:p>
          <a:p>
            <a:endParaRPr lang="en-US" dirty="0"/>
          </a:p>
        </p:txBody>
      </p:sp>
    </p:spTree>
    <p:extLst>
      <p:ext uri="{BB962C8B-B14F-4D97-AF65-F5344CB8AC3E}">
        <p14:creationId xmlns:p14="http://schemas.microsoft.com/office/powerpoint/2010/main" val="363544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B8F1-2CAB-B84F-98F6-3C13A960C16F}"/>
              </a:ext>
            </a:extLst>
          </p:cNvPr>
          <p:cNvSpPr>
            <a:spLocks noGrp="1"/>
          </p:cNvSpPr>
          <p:nvPr>
            <p:ph type="title"/>
          </p:nvPr>
        </p:nvSpPr>
        <p:spPr/>
        <p:txBody>
          <a:bodyPr/>
          <a:lstStyle/>
          <a:p>
            <a:r>
              <a:rPr lang="en-US" dirty="0"/>
              <a:t>Hardware and Software</a:t>
            </a:r>
          </a:p>
        </p:txBody>
      </p:sp>
      <p:sp>
        <p:nvSpPr>
          <p:cNvPr id="3" name="Content Placeholder 2">
            <a:extLst>
              <a:ext uri="{FF2B5EF4-FFF2-40B4-BE49-F238E27FC236}">
                <a16:creationId xmlns:a16="http://schemas.microsoft.com/office/drawing/2014/main" id="{BC6D1587-666B-A041-9078-DAFECC1718F9}"/>
              </a:ext>
            </a:extLst>
          </p:cNvPr>
          <p:cNvSpPr>
            <a:spLocks noGrp="1"/>
          </p:cNvSpPr>
          <p:nvPr>
            <p:ph idx="1"/>
          </p:nvPr>
        </p:nvSpPr>
        <p:spPr/>
        <p:txBody>
          <a:bodyPr>
            <a:normAutofit fontScale="92500" lnSpcReduction="20000"/>
          </a:bodyPr>
          <a:lstStyle/>
          <a:p>
            <a:r>
              <a:rPr lang="en-US" b="1" i="1" dirty="0"/>
              <a:t>High-level programming language</a:t>
            </a:r>
            <a:r>
              <a:rPr lang="en-US" dirty="0"/>
              <a:t>: A portable language such as C, C++, Java, or Visual Basic that is composed of words and algebraic notation that can be translated by a compiler into assembly language.</a:t>
            </a:r>
          </a:p>
          <a:p>
            <a:r>
              <a:rPr lang="en-US" b="1" i="1" dirty="0"/>
              <a:t>Assembler</a:t>
            </a:r>
            <a:r>
              <a:rPr lang="en-US" dirty="0"/>
              <a:t>: A program that translates a symbolic version of instructions into the binary version.</a:t>
            </a:r>
          </a:p>
          <a:p>
            <a:r>
              <a:rPr lang="en-US" b="1" i="1" dirty="0"/>
              <a:t>Assembly language</a:t>
            </a:r>
            <a:r>
              <a:rPr lang="en-US" dirty="0"/>
              <a:t>: A symbolic representation of machine instructions.</a:t>
            </a:r>
          </a:p>
          <a:p>
            <a:r>
              <a:rPr lang="en-US" dirty="0" err="1"/>
              <a:t>derstands</a:t>
            </a:r>
            <a:r>
              <a:rPr lang="en-US" dirty="0"/>
              <a:t> is the </a:t>
            </a:r>
            <a:r>
              <a:rPr lang="en-US" i="1" dirty="0"/>
              <a:t>machine language</a:t>
            </a:r>
            <a:r>
              <a:rPr lang="en-US" dirty="0"/>
              <a:t>.</a:t>
            </a:r>
          </a:p>
          <a:p>
            <a:r>
              <a:rPr lang="en-US" b="1" i="1" dirty="0"/>
              <a:t>Assembler</a:t>
            </a:r>
            <a:r>
              <a:rPr lang="en-US" dirty="0"/>
              <a:t>: A program that translates a symbolic version of instructions into the binary version.</a:t>
            </a:r>
          </a:p>
          <a:p>
            <a:r>
              <a:rPr lang="en-US" b="1" i="1" dirty="0"/>
              <a:t>Assembly language</a:t>
            </a:r>
            <a:r>
              <a:rPr lang="en-US" dirty="0"/>
              <a:t>: A symbolic representation of machine instructions.</a:t>
            </a:r>
          </a:p>
          <a:p>
            <a:br>
              <a:rPr lang="en-US" dirty="0"/>
            </a:br>
            <a:endParaRPr lang="en-US" dirty="0"/>
          </a:p>
        </p:txBody>
      </p:sp>
    </p:spTree>
    <p:extLst>
      <p:ext uri="{BB962C8B-B14F-4D97-AF65-F5344CB8AC3E}">
        <p14:creationId xmlns:p14="http://schemas.microsoft.com/office/powerpoint/2010/main" val="4079956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1C11-0869-E548-902D-827C00ED56B0}"/>
              </a:ext>
            </a:extLst>
          </p:cNvPr>
          <p:cNvSpPr>
            <a:spLocks noGrp="1"/>
          </p:cNvSpPr>
          <p:nvPr>
            <p:ph type="title"/>
          </p:nvPr>
        </p:nvSpPr>
        <p:spPr/>
        <p:txBody>
          <a:bodyPr/>
          <a:lstStyle/>
          <a:p>
            <a:r>
              <a:rPr lang="en-US" dirty="0"/>
              <a:t>The organization of a computer</a:t>
            </a:r>
          </a:p>
        </p:txBody>
      </p:sp>
      <p:sp>
        <p:nvSpPr>
          <p:cNvPr id="3" name="Content Placeholder 2">
            <a:extLst>
              <a:ext uri="{FF2B5EF4-FFF2-40B4-BE49-F238E27FC236}">
                <a16:creationId xmlns:a16="http://schemas.microsoft.com/office/drawing/2014/main" id="{45337D9D-0642-F64B-AA4F-D391A781E32B}"/>
              </a:ext>
            </a:extLst>
          </p:cNvPr>
          <p:cNvSpPr>
            <a:spLocks noGrp="1"/>
          </p:cNvSpPr>
          <p:nvPr>
            <p:ph idx="1"/>
          </p:nvPr>
        </p:nvSpPr>
        <p:spPr/>
        <p:txBody>
          <a:bodyPr/>
          <a:lstStyle/>
          <a:p>
            <a:r>
              <a:rPr lang="en-US" dirty="0"/>
              <a:t>A computer consists of the following five classic components </a:t>
            </a:r>
          </a:p>
          <a:p>
            <a:pPr marL="971550" lvl="1" indent="-514350">
              <a:buFont typeface="+mj-lt"/>
              <a:buAutoNum type="arabicPeriod"/>
            </a:pPr>
            <a:r>
              <a:rPr lang="en-US" sz="2800" dirty="0"/>
              <a:t>Control </a:t>
            </a:r>
          </a:p>
          <a:p>
            <a:pPr marL="971550" lvl="1" indent="-514350">
              <a:buFont typeface="+mj-lt"/>
              <a:buAutoNum type="arabicPeriod"/>
            </a:pPr>
            <a:r>
              <a:rPr lang="en-US" sz="2800" dirty="0"/>
              <a:t>Memory</a:t>
            </a:r>
          </a:p>
          <a:p>
            <a:pPr marL="971550" lvl="1" indent="-514350">
              <a:buFont typeface="+mj-lt"/>
              <a:buAutoNum type="arabicPeriod"/>
            </a:pPr>
            <a:r>
              <a:rPr lang="en-US" sz="2800" dirty="0"/>
              <a:t>Input</a:t>
            </a:r>
          </a:p>
          <a:p>
            <a:pPr marL="971550" lvl="1" indent="-514350">
              <a:buFont typeface="+mj-lt"/>
              <a:buAutoNum type="arabicPeriod"/>
            </a:pPr>
            <a:r>
              <a:rPr lang="en-US" sz="2800" dirty="0"/>
              <a:t>Output</a:t>
            </a:r>
          </a:p>
          <a:p>
            <a:pPr marL="971550" lvl="1" indent="-514350">
              <a:buFont typeface="+mj-lt"/>
              <a:buAutoNum type="arabicPeriod"/>
            </a:pPr>
            <a:r>
              <a:rPr lang="en-US" sz="2800" dirty="0"/>
              <a:t>Data path</a:t>
            </a:r>
          </a:p>
          <a:p>
            <a:pPr marL="971550" lvl="1" indent="-514350">
              <a:buFont typeface="+mj-lt"/>
              <a:buAutoNum type="arabicPeriod"/>
            </a:pPr>
            <a:endParaRPr lang="en-US" sz="2800" dirty="0"/>
          </a:p>
          <a:p>
            <a:r>
              <a:rPr lang="en-US" sz="3200" dirty="0"/>
              <a:t>The </a:t>
            </a:r>
            <a:r>
              <a:rPr lang="en-US" sz="3200" dirty="0" err="1"/>
              <a:t>datapath</a:t>
            </a:r>
            <a:r>
              <a:rPr lang="en-US" sz="3200" dirty="0"/>
              <a:t> and control are collectively called processor</a:t>
            </a:r>
          </a:p>
        </p:txBody>
      </p:sp>
    </p:spTree>
    <p:extLst>
      <p:ext uri="{BB962C8B-B14F-4D97-AF65-F5344CB8AC3E}">
        <p14:creationId xmlns:p14="http://schemas.microsoft.com/office/powerpoint/2010/main" val="958893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04BA4-97C6-1E46-8480-8FD437C1A278}"/>
              </a:ext>
            </a:extLst>
          </p:cNvPr>
          <p:cNvSpPr>
            <a:spLocks noGrp="1"/>
          </p:cNvSpPr>
          <p:nvPr>
            <p:ph type="title"/>
          </p:nvPr>
        </p:nvSpPr>
        <p:spPr>
          <a:xfrm>
            <a:off x="841248" y="256032"/>
            <a:ext cx="10506456" cy="1014984"/>
          </a:xfrm>
        </p:spPr>
        <p:txBody>
          <a:bodyPr anchor="b">
            <a:normAutofit/>
          </a:bodyPr>
          <a:lstStyle/>
          <a:p>
            <a:r>
              <a:rPr lang="en-US" dirty="0"/>
              <a:t>Basic Functions of the Computer Hardware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6B12C8E-EA4A-42C8-BBD3-FF56436E58D3}"/>
              </a:ext>
            </a:extLst>
          </p:cNvPr>
          <p:cNvGraphicFramePr>
            <a:graphicFrameLocks noGrp="1"/>
          </p:cNvGraphicFramePr>
          <p:nvPr>
            <p:ph idx="1"/>
            <p:extLst>
              <p:ext uri="{D42A27DB-BD31-4B8C-83A1-F6EECF244321}">
                <p14:modId xmlns:p14="http://schemas.microsoft.com/office/powerpoint/2010/main" val="79255469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212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B3CA8-D9FE-484E-B7FA-1F69C0C4B0CE}"/>
              </a:ext>
            </a:extLst>
          </p:cNvPr>
          <p:cNvSpPr>
            <a:spLocks noGrp="1"/>
          </p:cNvSpPr>
          <p:nvPr>
            <p:ph type="title"/>
          </p:nvPr>
        </p:nvSpPr>
        <p:spPr/>
        <p:txBody>
          <a:bodyPr/>
          <a:lstStyle/>
          <a:p>
            <a:r>
              <a:rPr lang="en-US" dirty="0"/>
              <a:t>Input devices</a:t>
            </a:r>
            <a:br>
              <a:rPr lang="en-US" dirty="0"/>
            </a:br>
            <a:endParaRPr lang="en-US" dirty="0"/>
          </a:p>
        </p:txBody>
      </p:sp>
      <p:sp>
        <p:nvSpPr>
          <p:cNvPr id="3" name="Content Placeholder 2">
            <a:extLst>
              <a:ext uri="{FF2B5EF4-FFF2-40B4-BE49-F238E27FC236}">
                <a16:creationId xmlns:a16="http://schemas.microsoft.com/office/drawing/2014/main" id="{DBAC379E-EEDE-6146-A1DB-7ABF91F94548}"/>
              </a:ext>
            </a:extLst>
          </p:cNvPr>
          <p:cNvSpPr>
            <a:spLocks noGrp="1"/>
          </p:cNvSpPr>
          <p:nvPr>
            <p:ph idx="1"/>
          </p:nvPr>
        </p:nvSpPr>
        <p:spPr/>
        <p:txBody>
          <a:bodyPr/>
          <a:lstStyle/>
          <a:p>
            <a:r>
              <a:rPr lang="en-US" dirty="0"/>
              <a:t>Input devices are used to feed the computer information.</a:t>
            </a:r>
          </a:p>
          <a:p>
            <a:r>
              <a:rPr lang="en-US" dirty="0"/>
              <a:t>Examples of input devices include keyboard, mouse</a:t>
            </a:r>
          </a:p>
        </p:txBody>
      </p:sp>
    </p:spTree>
    <p:extLst>
      <p:ext uri="{BB962C8B-B14F-4D97-AF65-F5344CB8AC3E}">
        <p14:creationId xmlns:p14="http://schemas.microsoft.com/office/powerpoint/2010/main" val="3565094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5E6C-2D0F-904D-A645-27B448395BA0}"/>
              </a:ext>
            </a:extLst>
          </p:cNvPr>
          <p:cNvSpPr>
            <a:spLocks noGrp="1"/>
          </p:cNvSpPr>
          <p:nvPr>
            <p:ph type="title"/>
          </p:nvPr>
        </p:nvSpPr>
        <p:spPr/>
        <p:txBody>
          <a:bodyPr/>
          <a:lstStyle/>
          <a:p>
            <a:r>
              <a:rPr lang="en-US" dirty="0"/>
              <a:t>Output Devices</a:t>
            </a:r>
          </a:p>
        </p:txBody>
      </p:sp>
      <p:sp>
        <p:nvSpPr>
          <p:cNvPr id="3" name="Content Placeholder 2">
            <a:extLst>
              <a:ext uri="{FF2B5EF4-FFF2-40B4-BE49-F238E27FC236}">
                <a16:creationId xmlns:a16="http://schemas.microsoft.com/office/drawing/2014/main" id="{0772B40A-1C90-604A-BBED-2614CB914BB0}"/>
              </a:ext>
            </a:extLst>
          </p:cNvPr>
          <p:cNvSpPr>
            <a:spLocks noGrp="1"/>
          </p:cNvSpPr>
          <p:nvPr>
            <p:ph idx="1"/>
          </p:nvPr>
        </p:nvSpPr>
        <p:spPr/>
        <p:txBody>
          <a:bodyPr/>
          <a:lstStyle/>
          <a:p>
            <a:r>
              <a:rPr lang="en-US" dirty="0"/>
              <a:t>A mechanism that conveys the result of a computation to a user, such as a display, or to another computer.</a:t>
            </a:r>
          </a:p>
        </p:txBody>
      </p:sp>
    </p:spTree>
    <p:extLst>
      <p:ext uri="{BB962C8B-B14F-4D97-AF65-F5344CB8AC3E}">
        <p14:creationId xmlns:p14="http://schemas.microsoft.com/office/powerpoint/2010/main" val="3380565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6B6D-6F1C-A64B-ACFF-86698DA9411D}"/>
              </a:ext>
            </a:extLst>
          </p:cNvPr>
          <p:cNvSpPr>
            <a:spLocks noGrp="1"/>
          </p:cNvSpPr>
          <p:nvPr>
            <p:ph type="title"/>
          </p:nvPr>
        </p:nvSpPr>
        <p:spPr/>
        <p:txBody>
          <a:bodyPr/>
          <a:lstStyle/>
          <a:p>
            <a:r>
              <a:rPr lang="en-US" dirty="0"/>
              <a:t>The five components of a computer</a:t>
            </a:r>
          </a:p>
        </p:txBody>
      </p:sp>
      <p:pic>
        <p:nvPicPr>
          <p:cNvPr id="4" name="Content Placeholder 3">
            <a:extLst>
              <a:ext uri="{FF2B5EF4-FFF2-40B4-BE49-F238E27FC236}">
                <a16:creationId xmlns:a16="http://schemas.microsoft.com/office/drawing/2014/main" id="{CFEAF14B-B9CA-8F45-8066-59F6DA0F7DB0}"/>
              </a:ext>
            </a:extLst>
          </p:cNvPr>
          <p:cNvPicPr>
            <a:picLocks noGrp="1" noChangeAspect="1"/>
          </p:cNvPicPr>
          <p:nvPr>
            <p:ph idx="1"/>
          </p:nvPr>
        </p:nvPicPr>
        <p:blipFill>
          <a:blip r:embed="rId2"/>
          <a:stretch>
            <a:fillRect/>
          </a:stretch>
        </p:blipFill>
        <p:spPr>
          <a:xfrm>
            <a:off x="3494761" y="1825625"/>
            <a:ext cx="5202478" cy="4351338"/>
          </a:xfrm>
          <a:prstGeom prst="rect">
            <a:avLst/>
          </a:prstGeom>
        </p:spPr>
      </p:pic>
    </p:spTree>
    <p:extLst>
      <p:ext uri="{BB962C8B-B14F-4D97-AF65-F5344CB8AC3E}">
        <p14:creationId xmlns:p14="http://schemas.microsoft.com/office/powerpoint/2010/main" val="949756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8287-AB48-E843-AF37-16632F554FEC}"/>
              </a:ext>
            </a:extLst>
          </p:cNvPr>
          <p:cNvSpPr>
            <a:spLocks noGrp="1"/>
          </p:cNvSpPr>
          <p:nvPr>
            <p:ph type="title"/>
          </p:nvPr>
        </p:nvSpPr>
        <p:spPr/>
        <p:txBody>
          <a:bodyPr/>
          <a:lstStyle/>
          <a:p>
            <a:r>
              <a:rPr lang="en-US" dirty="0"/>
              <a:t>The organization of a computer</a:t>
            </a:r>
          </a:p>
        </p:txBody>
      </p:sp>
      <p:sp>
        <p:nvSpPr>
          <p:cNvPr id="3" name="Content Placeholder 2">
            <a:extLst>
              <a:ext uri="{FF2B5EF4-FFF2-40B4-BE49-F238E27FC236}">
                <a16:creationId xmlns:a16="http://schemas.microsoft.com/office/drawing/2014/main" id="{CE547D6F-8092-5749-B6D4-4599F03E3C79}"/>
              </a:ext>
            </a:extLst>
          </p:cNvPr>
          <p:cNvSpPr>
            <a:spLocks noGrp="1"/>
          </p:cNvSpPr>
          <p:nvPr>
            <p:ph idx="1"/>
          </p:nvPr>
        </p:nvSpPr>
        <p:spPr/>
        <p:txBody>
          <a:bodyPr>
            <a:normAutofit lnSpcReduction="10000"/>
          </a:bodyPr>
          <a:lstStyle/>
          <a:p>
            <a:r>
              <a:rPr lang="en-US" dirty="0"/>
              <a:t>At a basic level, a computer consists of three pieces</a:t>
            </a:r>
          </a:p>
          <a:p>
            <a:pPr marL="914400" lvl="1" indent="-457200">
              <a:buFont typeface="+mj-lt"/>
              <a:buAutoNum type="arabicPeriod"/>
            </a:pPr>
            <a:r>
              <a:rPr lang="en-US" sz="2800" dirty="0"/>
              <a:t>A processor to interpret and execute programs</a:t>
            </a:r>
          </a:p>
          <a:p>
            <a:pPr marL="914400" lvl="1" indent="-457200">
              <a:buFont typeface="+mj-lt"/>
              <a:buAutoNum type="arabicPeriod"/>
            </a:pPr>
            <a:r>
              <a:rPr lang="en-US" sz="2800" dirty="0"/>
              <a:t>A memory to store both data and programs</a:t>
            </a:r>
          </a:p>
          <a:p>
            <a:pPr marL="914400" lvl="1" indent="-457200">
              <a:buFont typeface="+mj-lt"/>
              <a:buAutoNum type="arabicPeriod"/>
            </a:pPr>
            <a:r>
              <a:rPr lang="en-US" sz="2800" dirty="0"/>
              <a:t>A mechanism for transferring data to and from the outside world</a:t>
            </a:r>
          </a:p>
          <a:p>
            <a:r>
              <a:rPr lang="en-US" dirty="0"/>
              <a:t>The processor gets instructions and data from memory. Input writes data to memory, and output reads data from memory. Control sends the signals that determine the operations of the </a:t>
            </a:r>
            <a:r>
              <a:rPr lang="en-US" dirty="0" err="1"/>
              <a:t>datapath</a:t>
            </a:r>
            <a:r>
              <a:rPr lang="en-US" dirty="0"/>
              <a:t>, memory, input, and output.</a:t>
            </a:r>
          </a:p>
          <a:p>
            <a:pPr marL="0" indent="0">
              <a:buNone/>
            </a:pPr>
            <a:br>
              <a:rPr lang="en-US" dirty="0"/>
            </a:br>
            <a:endParaRPr lang="en-US" dirty="0"/>
          </a:p>
        </p:txBody>
      </p:sp>
    </p:spTree>
    <p:extLst>
      <p:ext uri="{BB962C8B-B14F-4D97-AF65-F5344CB8AC3E}">
        <p14:creationId xmlns:p14="http://schemas.microsoft.com/office/powerpoint/2010/main" val="3515883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4B81D-08E1-C24C-A3FD-B044DD4D60CB}"/>
              </a:ext>
            </a:extLst>
          </p:cNvPr>
          <p:cNvSpPr>
            <a:spLocks noGrp="1"/>
          </p:cNvSpPr>
          <p:nvPr>
            <p:ph type="title"/>
          </p:nvPr>
        </p:nvSpPr>
        <p:spPr>
          <a:xfrm>
            <a:off x="589560" y="856180"/>
            <a:ext cx="4560584" cy="1128068"/>
          </a:xfrm>
        </p:spPr>
        <p:txBody>
          <a:bodyPr anchor="ctr">
            <a:normAutofit/>
          </a:bodyPr>
          <a:lstStyle/>
          <a:p>
            <a:r>
              <a:rPr lang="en-US" sz="3700" i="1"/>
              <a:t>Personal Computers (PCs)</a:t>
            </a:r>
            <a:r>
              <a:rPr lang="en-US" sz="3700"/>
              <a:t> </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1B596E-FC0D-DE4A-B1F6-19215D3732A0}"/>
              </a:ext>
            </a:extLst>
          </p:cNvPr>
          <p:cNvSpPr>
            <a:spLocks noGrp="1"/>
          </p:cNvSpPr>
          <p:nvPr>
            <p:ph idx="1"/>
          </p:nvPr>
        </p:nvSpPr>
        <p:spPr>
          <a:xfrm>
            <a:off x="590719" y="2330505"/>
            <a:ext cx="4559425" cy="3979585"/>
          </a:xfrm>
        </p:spPr>
        <p:txBody>
          <a:bodyPr anchor="ctr">
            <a:normAutofit fontScale="92500" lnSpcReduction="10000"/>
          </a:bodyPr>
          <a:lstStyle/>
          <a:p>
            <a:r>
              <a:rPr lang="en-US" dirty="0"/>
              <a:t>A computer designed for use by an individual, usually incorporating a graphics display, a keyboard, and a mouse.</a:t>
            </a:r>
          </a:p>
          <a:p>
            <a:r>
              <a:rPr lang="en-US" dirty="0"/>
              <a:t>For example, a home computer kept on a desktop and used by family members for emails, web browsing, social networking, movie watching, distance learning.</a:t>
            </a:r>
          </a:p>
          <a:p>
            <a:endParaRPr lang="en-US"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7D73034-E61B-3546-AF55-A182B42F9736}"/>
              </a:ext>
            </a:extLst>
          </p:cNvPr>
          <p:cNvPicPr>
            <a:picLocks noChangeAspect="1"/>
          </p:cNvPicPr>
          <p:nvPr/>
        </p:nvPicPr>
        <p:blipFill rotWithShape="1">
          <a:blip r:embed="rId2"/>
          <a:srcRect t="3062"/>
          <a:stretch/>
        </p:blipFill>
        <p:spPr>
          <a:xfrm>
            <a:off x="5977788" y="799352"/>
            <a:ext cx="5425410" cy="5259296"/>
          </a:xfrm>
          <a:prstGeom prst="rect">
            <a:avLst/>
          </a:prstGeom>
        </p:spPr>
      </p:pic>
    </p:spTree>
    <p:extLst>
      <p:ext uri="{BB962C8B-B14F-4D97-AF65-F5344CB8AC3E}">
        <p14:creationId xmlns:p14="http://schemas.microsoft.com/office/powerpoint/2010/main" val="1905929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F39C-6C04-CA4C-BFE7-09A10D55118C}"/>
              </a:ext>
            </a:extLst>
          </p:cNvPr>
          <p:cNvSpPr>
            <a:spLocks noGrp="1"/>
          </p:cNvSpPr>
          <p:nvPr>
            <p:ph type="title"/>
          </p:nvPr>
        </p:nvSpPr>
        <p:spPr/>
        <p:txBody>
          <a:bodyPr/>
          <a:lstStyle/>
          <a:p>
            <a:r>
              <a:rPr lang="en-US" dirty="0"/>
              <a:t>Organization of a computer</a:t>
            </a:r>
          </a:p>
        </p:txBody>
      </p:sp>
      <p:sp>
        <p:nvSpPr>
          <p:cNvPr id="3" name="Content Placeholder 2">
            <a:extLst>
              <a:ext uri="{FF2B5EF4-FFF2-40B4-BE49-F238E27FC236}">
                <a16:creationId xmlns:a16="http://schemas.microsoft.com/office/drawing/2014/main" id="{1E3EB4B8-7460-1E4D-AB26-CDE61B596644}"/>
              </a:ext>
            </a:extLst>
          </p:cNvPr>
          <p:cNvSpPr>
            <a:spLocks noGrp="1"/>
          </p:cNvSpPr>
          <p:nvPr>
            <p:ph idx="1"/>
          </p:nvPr>
        </p:nvSpPr>
        <p:spPr/>
        <p:txBody>
          <a:bodyPr/>
          <a:lstStyle/>
          <a:p>
            <a:r>
              <a:rPr lang="en-US" dirty="0"/>
              <a:t>The processor gets instructions and data from memory. Input writes data to memory, and output reads data from memory. Control sends the signals that determine the operations of the </a:t>
            </a:r>
            <a:r>
              <a:rPr lang="en-US" dirty="0" err="1"/>
              <a:t>datapath</a:t>
            </a:r>
            <a:r>
              <a:rPr lang="en-US" dirty="0"/>
              <a:t>, memory, input, and output.</a:t>
            </a:r>
          </a:p>
        </p:txBody>
      </p:sp>
    </p:spTree>
    <p:extLst>
      <p:ext uri="{BB962C8B-B14F-4D97-AF65-F5344CB8AC3E}">
        <p14:creationId xmlns:p14="http://schemas.microsoft.com/office/powerpoint/2010/main" val="758148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3C07-CECE-1646-BA08-DABDB5F4FABB}"/>
              </a:ext>
            </a:extLst>
          </p:cNvPr>
          <p:cNvSpPr>
            <a:spLocks noGrp="1"/>
          </p:cNvSpPr>
          <p:nvPr>
            <p:ph type="title"/>
          </p:nvPr>
        </p:nvSpPr>
        <p:spPr/>
        <p:txBody>
          <a:bodyPr/>
          <a:lstStyle/>
          <a:p>
            <a:r>
              <a:rPr lang="en-US" b="1" i="1" dirty="0"/>
              <a:t>Central processor unit </a:t>
            </a:r>
            <a:r>
              <a:rPr lang="en-US" dirty="0"/>
              <a:t>(</a:t>
            </a:r>
            <a:r>
              <a:rPr lang="en-US" b="1" i="1" dirty="0"/>
              <a:t>CPU</a:t>
            </a:r>
            <a:r>
              <a:rPr lang="en-US" dirty="0"/>
              <a:t>)</a:t>
            </a:r>
          </a:p>
        </p:txBody>
      </p:sp>
      <p:sp>
        <p:nvSpPr>
          <p:cNvPr id="3" name="Content Placeholder 2">
            <a:extLst>
              <a:ext uri="{FF2B5EF4-FFF2-40B4-BE49-F238E27FC236}">
                <a16:creationId xmlns:a16="http://schemas.microsoft.com/office/drawing/2014/main" id="{616B8C69-F282-A744-BA57-06442CE7BB04}"/>
              </a:ext>
            </a:extLst>
          </p:cNvPr>
          <p:cNvSpPr>
            <a:spLocks noGrp="1"/>
          </p:cNvSpPr>
          <p:nvPr>
            <p:ph idx="1"/>
          </p:nvPr>
        </p:nvSpPr>
        <p:spPr/>
        <p:txBody>
          <a:bodyPr/>
          <a:lstStyle/>
          <a:p>
            <a:r>
              <a:rPr lang="en-US" dirty="0"/>
              <a:t>The CPU is also called the processor</a:t>
            </a:r>
          </a:p>
          <a:p>
            <a:r>
              <a:rPr lang="en-US" dirty="0"/>
              <a:t>This is the active part of the computer, which contains the </a:t>
            </a:r>
            <a:r>
              <a:rPr lang="en-US" dirty="0" err="1"/>
              <a:t>datapath</a:t>
            </a:r>
            <a:r>
              <a:rPr lang="en-US" dirty="0"/>
              <a:t> and control and which adds numbers, tests numbers, signals I/O devices to activate, and so on.</a:t>
            </a:r>
          </a:p>
          <a:p>
            <a:r>
              <a:rPr lang="en-US" dirty="0"/>
              <a:t>The processor logically comprises two main components: </a:t>
            </a:r>
            <a:r>
              <a:rPr lang="en-US" dirty="0" err="1"/>
              <a:t>datapath</a:t>
            </a:r>
            <a:r>
              <a:rPr lang="en-US" dirty="0"/>
              <a:t> and control</a:t>
            </a:r>
          </a:p>
          <a:p>
            <a:r>
              <a:rPr lang="en-US" dirty="0"/>
              <a:t>The </a:t>
            </a:r>
            <a:r>
              <a:rPr lang="en-US" i="1" dirty="0" err="1"/>
              <a:t>datapath</a:t>
            </a:r>
            <a:r>
              <a:rPr lang="en-US" dirty="0"/>
              <a:t> performs the arithmetic operations.</a:t>
            </a:r>
          </a:p>
          <a:p>
            <a:r>
              <a:rPr lang="en-US" i="1" dirty="0"/>
              <a:t>Control</a:t>
            </a:r>
            <a:r>
              <a:rPr lang="en-US" dirty="0"/>
              <a:t> tells the </a:t>
            </a:r>
            <a:r>
              <a:rPr lang="en-US" dirty="0" err="1"/>
              <a:t>datapath</a:t>
            </a:r>
            <a:r>
              <a:rPr lang="en-US" dirty="0"/>
              <a:t>, memory, and I/O devices what to do according to the wishes of the instructions of the program</a:t>
            </a:r>
          </a:p>
          <a:p>
            <a:endParaRPr lang="en-US" dirty="0"/>
          </a:p>
        </p:txBody>
      </p:sp>
    </p:spTree>
    <p:extLst>
      <p:ext uri="{BB962C8B-B14F-4D97-AF65-F5344CB8AC3E}">
        <p14:creationId xmlns:p14="http://schemas.microsoft.com/office/powerpoint/2010/main" val="381003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68A2-DF86-9B49-AA71-0962E22E96CF}"/>
              </a:ext>
            </a:extLst>
          </p:cNvPr>
          <p:cNvSpPr>
            <a:spLocks noGrp="1"/>
          </p:cNvSpPr>
          <p:nvPr>
            <p:ph type="title"/>
          </p:nvPr>
        </p:nvSpPr>
        <p:spPr/>
        <p:txBody>
          <a:bodyPr/>
          <a:lstStyle/>
          <a:p>
            <a:r>
              <a:rPr lang="en-US" b="1" i="1" dirty="0"/>
              <a:t>Memory</a:t>
            </a:r>
            <a:endParaRPr lang="en-US" dirty="0"/>
          </a:p>
        </p:txBody>
      </p:sp>
      <p:sp>
        <p:nvSpPr>
          <p:cNvPr id="3" name="Content Placeholder 2">
            <a:extLst>
              <a:ext uri="{FF2B5EF4-FFF2-40B4-BE49-F238E27FC236}">
                <a16:creationId xmlns:a16="http://schemas.microsoft.com/office/drawing/2014/main" id="{FD33A466-B4F4-BB4F-94DE-559DD8F9FC47}"/>
              </a:ext>
            </a:extLst>
          </p:cNvPr>
          <p:cNvSpPr>
            <a:spLocks noGrp="1"/>
          </p:cNvSpPr>
          <p:nvPr>
            <p:ph idx="1"/>
          </p:nvPr>
        </p:nvSpPr>
        <p:spPr/>
        <p:txBody>
          <a:bodyPr/>
          <a:lstStyle/>
          <a:p>
            <a:r>
              <a:rPr lang="en-US" dirty="0"/>
              <a:t>It is the storage area where programs are kept when they are running and it contains the data needed by the running programs.</a:t>
            </a:r>
          </a:p>
          <a:p>
            <a:r>
              <a:rPr lang="en-US" dirty="0"/>
              <a:t>The memory is built from DRAM chips,</a:t>
            </a:r>
          </a:p>
          <a:p>
            <a:r>
              <a:rPr lang="en-US" dirty="0"/>
              <a:t>DRAM stands for </a:t>
            </a:r>
            <a:r>
              <a:rPr lang="en-US" i="1" dirty="0"/>
              <a:t>dynamic random access memory</a:t>
            </a:r>
          </a:p>
          <a:p>
            <a:r>
              <a:rPr lang="en-US" i="1" dirty="0"/>
              <a:t>DRAM is volatile as it only returns data only when it is receiving power</a:t>
            </a:r>
          </a:p>
          <a:p>
            <a:r>
              <a:rPr lang="en-US" dirty="0"/>
              <a:t>Inside the processor there is another type of memory—cache memory.</a:t>
            </a:r>
            <a:endParaRPr lang="en-US" i="1" dirty="0"/>
          </a:p>
        </p:txBody>
      </p:sp>
    </p:spTree>
    <p:extLst>
      <p:ext uri="{BB962C8B-B14F-4D97-AF65-F5344CB8AC3E}">
        <p14:creationId xmlns:p14="http://schemas.microsoft.com/office/powerpoint/2010/main" val="4020630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AC0B-0A1D-8449-BE53-8F328C6E30C8}"/>
              </a:ext>
            </a:extLst>
          </p:cNvPr>
          <p:cNvSpPr>
            <a:spLocks noGrp="1"/>
          </p:cNvSpPr>
          <p:nvPr>
            <p:ph type="title"/>
          </p:nvPr>
        </p:nvSpPr>
        <p:spPr/>
        <p:txBody>
          <a:bodyPr/>
          <a:lstStyle/>
          <a:p>
            <a:r>
              <a:rPr lang="en-US" b="1" i="1" dirty="0"/>
              <a:t>Cache memory</a:t>
            </a:r>
            <a:endParaRPr lang="en-US" dirty="0"/>
          </a:p>
        </p:txBody>
      </p:sp>
      <p:sp>
        <p:nvSpPr>
          <p:cNvPr id="3" name="Content Placeholder 2">
            <a:extLst>
              <a:ext uri="{FF2B5EF4-FFF2-40B4-BE49-F238E27FC236}">
                <a16:creationId xmlns:a16="http://schemas.microsoft.com/office/drawing/2014/main" id="{096D4C7D-CC7F-C945-9150-C93FC2BF763F}"/>
              </a:ext>
            </a:extLst>
          </p:cNvPr>
          <p:cNvSpPr>
            <a:spLocks noGrp="1"/>
          </p:cNvSpPr>
          <p:nvPr>
            <p:ph idx="1"/>
          </p:nvPr>
        </p:nvSpPr>
        <p:spPr/>
        <p:txBody>
          <a:bodyPr/>
          <a:lstStyle/>
          <a:p>
            <a:r>
              <a:rPr lang="en-US" b="1" i="1" dirty="0"/>
              <a:t>Cache memory</a:t>
            </a:r>
            <a:r>
              <a:rPr lang="en-US" dirty="0"/>
              <a:t>: A small, fast memory that acts as a buffer for a slower, larger memory.</a:t>
            </a:r>
          </a:p>
          <a:p>
            <a:r>
              <a:rPr lang="en-US" dirty="0"/>
              <a:t>Cache is built using a different memory technology, </a:t>
            </a:r>
            <a:r>
              <a:rPr lang="en-US" i="1" dirty="0"/>
              <a:t>static random access memory (SRAM)</a:t>
            </a:r>
            <a:r>
              <a:rPr lang="en-US" dirty="0"/>
              <a:t>. SRAM is faster but less dense, and hence more expensive, than DRAM</a:t>
            </a:r>
          </a:p>
        </p:txBody>
      </p:sp>
    </p:spTree>
    <p:extLst>
      <p:ext uri="{BB962C8B-B14F-4D97-AF65-F5344CB8AC3E}">
        <p14:creationId xmlns:p14="http://schemas.microsoft.com/office/powerpoint/2010/main" val="540064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DB6A-6154-E44E-9271-252DBBBF36B3}"/>
              </a:ext>
            </a:extLst>
          </p:cNvPr>
          <p:cNvSpPr>
            <a:spLocks noGrp="1"/>
          </p:cNvSpPr>
          <p:nvPr>
            <p:ph type="title"/>
          </p:nvPr>
        </p:nvSpPr>
        <p:spPr/>
        <p:txBody>
          <a:bodyPr/>
          <a:lstStyle/>
          <a:p>
            <a:r>
              <a:rPr lang="en-US" b="1" i="1" dirty="0"/>
              <a:t>Instruction set architecture and Application binary interface (ABI)</a:t>
            </a:r>
            <a:r>
              <a:rPr lang="en-US" dirty="0"/>
              <a:t>: </a:t>
            </a:r>
          </a:p>
        </p:txBody>
      </p:sp>
      <p:sp>
        <p:nvSpPr>
          <p:cNvPr id="3" name="Content Placeholder 2">
            <a:extLst>
              <a:ext uri="{FF2B5EF4-FFF2-40B4-BE49-F238E27FC236}">
                <a16:creationId xmlns:a16="http://schemas.microsoft.com/office/drawing/2014/main" id="{B332428C-C0A0-F846-AE86-DB01EAA391FE}"/>
              </a:ext>
            </a:extLst>
          </p:cNvPr>
          <p:cNvSpPr>
            <a:spLocks noGrp="1"/>
          </p:cNvSpPr>
          <p:nvPr>
            <p:ph idx="1"/>
          </p:nvPr>
        </p:nvSpPr>
        <p:spPr/>
        <p:txBody>
          <a:bodyPr/>
          <a:lstStyle/>
          <a:p>
            <a:r>
              <a:rPr lang="en-US" dirty="0"/>
              <a:t> Also called </a:t>
            </a:r>
            <a:r>
              <a:rPr lang="en-US" b="1" i="1" dirty="0"/>
              <a:t>architecture</a:t>
            </a:r>
            <a:r>
              <a:rPr lang="en-US" dirty="0"/>
              <a:t>. </a:t>
            </a:r>
          </a:p>
          <a:p>
            <a:r>
              <a:rPr lang="en-US" dirty="0"/>
              <a:t>An abstract interface between the hardware and the lowest-level software that encompasses all the information necessary to write a machine language program that will run correctly, including instructions, registers, memory access, I/O, and so on.</a:t>
            </a:r>
          </a:p>
          <a:p>
            <a:r>
              <a:rPr lang="en-US" b="1" i="1" dirty="0"/>
              <a:t>Application binary interface (ABI)</a:t>
            </a:r>
            <a:r>
              <a:rPr lang="en-US" dirty="0"/>
              <a:t>: The user portion of the instruction set plus the operating system interfaces used by application programmers. It defines a standard for binary portability across computers.</a:t>
            </a:r>
          </a:p>
        </p:txBody>
      </p:sp>
    </p:spTree>
    <p:extLst>
      <p:ext uri="{BB962C8B-B14F-4D97-AF65-F5344CB8AC3E}">
        <p14:creationId xmlns:p14="http://schemas.microsoft.com/office/powerpoint/2010/main" val="3039767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A933-AE26-F743-9274-CD7FE46EAA74}"/>
              </a:ext>
            </a:extLst>
          </p:cNvPr>
          <p:cNvSpPr>
            <a:spLocks noGrp="1"/>
          </p:cNvSpPr>
          <p:nvPr>
            <p:ph type="title"/>
          </p:nvPr>
        </p:nvSpPr>
        <p:spPr/>
        <p:txBody>
          <a:bodyPr/>
          <a:lstStyle/>
          <a:p>
            <a:r>
              <a:rPr lang="en-US" b="1" i="1" dirty="0"/>
              <a:t>Nonvolatile memory vs Volatile memory </a:t>
            </a:r>
            <a:endParaRPr lang="en-US" dirty="0"/>
          </a:p>
        </p:txBody>
      </p:sp>
      <p:sp>
        <p:nvSpPr>
          <p:cNvPr id="3" name="Content Placeholder 2">
            <a:extLst>
              <a:ext uri="{FF2B5EF4-FFF2-40B4-BE49-F238E27FC236}">
                <a16:creationId xmlns:a16="http://schemas.microsoft.com/office/drawing/2014/main" id="{4EA18FD2-BBC5-ED4E-B235-73CCDF4DEED8}"/>
              </a:ext>
            </a:extLst>
          </p:cNvPr>
          <p:cNvSpPr>
            <a:spLocks noGrp="1"/>
          </p:cNvSpPr>
          <p:nvPr>
            <p:ph idx="1"/>
          </p:nvPr>
        </p:nvSpPr>
        <p:spPr/>
        <p:txBody>
          <a:bodyPr/>
          <a:lstStyle/>
          <a:p>
            <a:r>
              <a:rPr lang="en-US" b="1" i="1" dirty="0"/>
              <a:t>Volatile memory is the s</a:t>
            </a:r>
            <a:r>
              <a:rPr lang="en-US" dirty="0"/>
              <a:t>torage, such as DRAM, that retains data only if it is receiving power. This is also called main memory or primary memory</a:t>
            </a:r>
          </a:p>
          <a:p>
            <a:r>
              <a:rPr lang="en-US" b="1" i="1" dirty="0"/>
              <a:t>Nonvolatile memory  is a</a:t>
            </a:r>
            <a:r>
              <a:rPr lang="en-US" dirty="0"/>
              <a:t> form of memory that retains data even in the absence of a power source and that is used to store programs between runs. A DVD disk is nonvolatile. This is called secondary memory</a:t>
            </a:r>
          </a:p>
          <a:p>
            <a:endParaRPr lang="en-US" dirty="0"/>
          </a:p>
        </p:txBody>
      </p:sp>
    </p:spTree>
    <p:extLst>
      <p:ext uri="{BB962C8B-B14F-4D97-AF65-F5344CB8AC3E}">
        <p14:creationId xmlns:p14="http://schemas.microsoft.com/office/powerpoint/2010/main" val="872961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4D9F-355B-624D-B5A4-04C4E519938C}"/>
              </a:ext>
            </a:extLst>
          </p:cNvPr>
          <p:cNvSpPr>
            <a:spLocks noGrp="1"/>
          </p:cNvSpPr>
          <p:nvPr>
            <p:ph type="title"/>
          </p:nvPr>
        </p:nvSpPr>
        <p:spPr/>
        <p:txBody>
          <a:bodyPr>
            <a:normAutofit fontScale="90000"/>
          </a:bodyPr>
          <a:lstStyle/>
          <a:p>
            <a:br>
              <a:rPr lang="en-US" b="1" dirty="0"/>
            </a:br>
            <a:r>
              <a:rPr lang="en-US" b="1" dirty="0"/>
              <a:t>Communicating with other computers</a:t>
            </a:r>
            <a:br>
              <a:rPr lang="en-US" b="1" dirty="0"/>
            </a:br>
            <a:endParaRPr lang="en-US" dirty="0"/>
          </a:p>
        </p:txBody>
      </p:sp>
      <p:sp>
        <p:nvSpPr>
          <p:cNvPr id="3" name="Content Placeholder 2">
            <a:extLst>
              <a:ext uri="{FF2B5EF4-FFF2-40B4-BE49-F238E27FC236}">
                <a16:creationId xmlns:a16="http://schemas.microsoft.com/office/drawing/2014/main" id="{A915D108-9F27-6B41-B356-60EA6D60DE88}"/>
              </a:ext>
            </a:extLst>
          </p:cNvPr>
          <p:cNvSpPr>
            <a:spLocks noGrp="1"/>
          </p:cNvSpPr>
          <p:nvPr>
            <p:ph idx="1"/>
          </p:nvPr>
        </p:nvSpPr>
        <p:spPr/>
        <p:txBody>
          <a:bodyPr/>
          <a:lstStyle/>
          <a:p>
            <a:r>
              <a:rPr lang="en-US" b="1" i="1" dirty="0"/>
              <a:t>Networks</a:t>
            </a:r>
            <a:r>
              <a:rPr lang="en-US" dirty="0"/>
              <a:t> interconnect whole computers, allowing computer users to extend the power of computing by including communication.</a:t>
            </a:r>
          </a:p>
          <a:p>
            <a:r>
              <a:rPr lang="en-US" dirty="0"/>
              <a:t>Networked computers have several major advantages:</a:t>
            </a:r>
          </a:p>
          <a:p>
            <a:pPr lvl="1">
              <a:buFont typeface="Courier New" panose="02070309020205020404" pitchFamily="49" charset="0"/>
              <a:buChar char="o"/>
            </a:pPr>
            <a:r>
              <a:rPr lang="en-US" i="1" dirty="0"/>
              <a:t>Communication</a:t>
            </a:r>
            <a:r>
              <a:rPr lang="en-US" dirty="0"/>
              <a:t>: Information is exchanged between computers at high speeds.</a:t>
            </a:r>
          </a:p>
          <a:p>
            <a:pPr lvl="1">
              <a:buFont typeface="Courier New" panose="02070309020205020404" pitchFamily="49" charset="0"/>
              <a:buChar char="o"/>
            </a:pPr>
            <a:r>
              <a:rPr lang="en-US" i="1" dirty="0"/>
              <a:t>Resource sharing</a:t>
            </a:r>
            <a:r>
              <a:rPr lang="en-US" dirty="0"/>
              <a:t>: Rather than each computer having its own I/O devices, computers on the network can share I/O devices.</a:t>
            </a:r>
          </a:p>
          <a:p>
            <a:pPr lvl="1">
              <a:buFont typeface="Courier New" panose="02070309020205020404" pitchFamily="49" charset="0"/>
              <a:buChar char="o"/>
            </a:pPr>
            <a:r>
              <a:rPr lang="en-US" i="1" dirty="0"/>
              <a:t>Nonlocal access</a:t>
            </a:r>
            <a:r>
              <a:rPr lang="en-US" dirty="0"/>
              <a:t>: By connecting computers over long distances, users need not be near the computer they are using.</a:t>
            </a:r>
          </a:p>
          <a:p>
            <a:endParaRPr lang="en-US" dirty="0"/>
          </a:p>
        </p:txBody>
      </p:sp>
    </p:spTree>
    <p:extLst>
      <p:ext uri="{BB962C8B-B14F-4D97-AF65-F5344CB8AC3E}">
        <p14:creationId xmlns:p14="http://schemas.microsoft.com/office/powerpoint/2010/main" val="1923209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B920-9B4B-EC46-B3BE-18232017BFCD}"/>
              </a:ext>
            </a:extLst>
          </p:cNvPr>
          <p:cNvSpPr>
            <a:spLocks noGrp="1"/>
          </p:cNvSpPr>
          <p:nvPr>
            <p:ph type="title"/>
          </p:nvPr>
        </p:nvSpPr>
        <p:spPr/>
        <p:txBody>
          <a:bodyPr/>
          <a:lstStyle/>
          <a:p>
            <a:r>
              <a:rPr lang="en-US" dirty="0"/>
              <a:t>Networks</a:t>
            </a:r>
          </a:p>
        </p:txBody>
      </p:sp>
      <p:sp>
        <p:nvSpPr>
          <p:cNvPr id="3" name="Content Placeholder 2">
            <a:extLst>
              <a:ext uri="{FF2B5EF4-FFF2-40B4-BE49-F238E27FC236}">
                <a16:creationId xmlns:a16="http://schemas.microsoft.com/office/drawing/2014/main" id="{6A3EA806-CEEB-484D-BFDA-51F5DA19C6DD}"/>
              </a:ext>
            </a:extLst>
          </p:cNvPr>
          <p:cNvSpPr>
            <a:spLocks noGrp="1"/>
          </p:cNvSpPr>
          <p:nvPr>
            <p:ph idx="1"/>
          </p:nvPr>
        </p:nvSpPr>
        <p:spPr/>
        <p:txBody>
          <a:bodyPr/>
          <a:lstStyle/>
          <a:p>
            <a:r>
              <a:rPr lang="en-US" b="1" i="1" dirty="0"/>
              <a:t>Local area network</a:t>
            </a:r>
            <a:r>
              <a:rPr lang="en-US" dirty="0"/>
              <a:t> (</a:t>
            </a:r>
            <a:r>
              <a:rPr lang="en-US" b="1" i="1" dirty="0"/>
              <a:t>LAN</a:t>
            </a:r>
            <a:r>
              <a:rPr lang="en-US" dirty="0"/>
              <a:t>): A network designed to carry data within a geographically confined area, typically within a single building.</a:t>
            </a:r>
          </a:p>
          <a:p>
            <a:r>
              <a:rPr lang="en-US" b="1" i="1" dirty="0"/>
              <a:t>Wide area network</a:t>
            </a:r>
            <a:r>
              <a:rPr lang="en-US" dirty="0"/>
              <a:t> (</a:t>
            </a:r>
            <a:r>
              <a:rPr lang="en-US" b="1" i="1" dirty="0"/>
              <a:t>WAN</a:t>
            </a:r>
            <a:r>
              <a:rPr lang="en-US" dirty="0"/>
              <a:t>): A network extended over hundreds of kilometers that can span a continent.</a:t>
            </a:r>
          </a:p>
        </p:txBody>
      </p:sp>
    </p:spTree>
    <p:extLst>
      <p:ext uri="{BB962C8B-B14F-4D97-AF65-F5344CB8AC3E}">
        <p14:creationId xmlns:p14="http://schemas.microsoft.com/office/powerpoint/2010/main" val="3728730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3D10-7224-F142-82DB-CD2C2010513F}"/>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EADEE3CF-E122-704E-93F2-5F847FC0DC73}"/>
              </a:ext>
            </a:extLst>
          </p:cNvPr>
          <p:cNvSpPr>
            <a:spLocks noGrp="1"/>
          </p:cNvSpPr>
          <p:nvPr>
            <p:ph idx="1"/>
          </p:nvPr>
        </p:nvSpPr>
        <p:spPr/>
        <p:txBody>
          <a:bodyPr/>
          <a:lstStyle/>
          <a:p>
            <a:r>
              <a:rPr lang="en-US" dirty="0"/>
              <a:t>Hennessy and Patterson </a:t>
            </a:r>
            <a:r>
              <a:rPr lang="en-US"/>
              <a:t>Chapter 1.1 through 1.4 </a:t>
            </a:r>
            <a:endParaRPr lang="en-US" dirty="0"/>
          </a:p>
        </p:txBody>
      </p:sp>
    </p:spTree>
    <p:extLst>
      <p:ext uri="{BB962C8B-B14F-4D97-AF65-F5344CB8AC3E}">
        <p14:creationId xmlns:p14="http://schemas.microsoft.com/office/powerpoint/2010/main" val="146317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C9DD-A1DE-0347-AC87-486E71EC6854}"/>
              </a:ext>
            </a:extLst>
          </p:cNvPr>
          <p:cNvSpPr>
            <a:spLocks noGrp="1"/>
          </p:cNvSpPr>
          <p:nvPr>
            <p:ph type="title"/>
          </p:nvPr>
        </p:nvSpPr>
        <p:spPr/>
        <p:txBody>
          <a:bodyPr/>
          <a:lstStyle/>
          <a:p>
            <a:r>
              <a:rPr lang="en-US" dirty="0"/>
              <a:t>Servers</a:t>
            </a:r>
          </a:p>
        </p:txBody>
      </p:sp>
      <p:sp>
        <p:nvSpPr>
          <p:cNvPr id="3" name="Content Placeholder 2">
            <a:extLst>
              <a:ext uri="{FF2B5EF4-FFF2-40B4-BE49-F238E27FC236}">
                <a16:creationId xmlns:a16="http://schemas.microsoft.com/office/drawing/2014/main" id="{DB36FE7F-8853-BC47-BA8D-DDD6F10AC8B9}"/>
              </a:ext>
            </a:extLst>
          </p:cNvPr>
          <p:cNvSpPr>
            <a:spLocks noGrp="1"/>
          </p:cNvSpPr>
          <p:nvPr>
            <p:ph idx="1"/>
          </p:nvPr>
        </p:nvSpPr>
        <p:spPr/>
        <p:txBody>
          <a:bodyPr>
            <a:normAutofit/>
          </a:bodyPr>
          <a:lstStyle/>
          <a:p>
            <a:r>
              <a:rPr lang="en-US" dirty="0"/>
              <a:t>A computer used for running larger programs for multiple users, often simultaneously, and typically accessed only via a network.</a:t>
            </a:r>
          </a:p>
          <a:p>
            <a:r>
              <a:rPr lang="en-US" dirty="0"/>
              <a:t>Example: A computer in an Amazon building accessed by thousands of people for online shopping.</a:t>
            </a:r>
          </a:p>
          <a:p>
            <a:r>
              <a:rPr lang="en-US" dirty="0"/>
              <a:t>Servers span the widest range in cost and capability.</a:t>
            </a:r>
          </a:p>
          <a:p>
            <a:r>
              <a:rPr lang="en-US" dirty="0"/>
              <a:t>At the low end, a server may be little more than a desktop computer without a screen or keyboard and cost a thousand dollars. Or can be supercomputers</a:t>
            </a:r>
          </a:p>
          <a:p>
            <a:r>
              <a:rPr lang="en-US" dirty="0"/>
              <a:t>Low end server can be used for file storage. </a:t>
            </a:r>
          </a:p>
          <a:p>
            <a:endParaRPr lang="en-US" dirty="0"/>
          </a:p>
        </p:txBody>
      </p:sp>
    </p:spTree>
    <p:extLst>
      <p:ext uri="{BB962C8B-B14F-4D97-AF65-F5344CB8AC3E}">
        <p14:creationId xmlns:p14="http://schemas.microsoft.com/office/powerpoint/2010/main" val="31981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3945-DAB1-B446-BCDA-AEFC54EBA5EC}"/>
              </a:ext>
            </a:extLst>
          </p:cNvPr>
          <p:cNvSpPr>
            <a:spLocks noGrp="1"/>
          </p:cNvSpPr>
          <p:nvPr>
            <p:ph type="title"/>
          </p:nvPr>
        </p:nvSpPr>
        <p:spPr/>
        <p:txBody>
          <a:bodyPr/>
          <a:lstStyle/>
          <a:p>
            <a:r>
              <a:rPr lang="en-US" b="1" i="1"/>
              <a:t>Supercomputer</a:t>
            </a:r>
            <a:r>
              <a:rPr lang="en-US"/>
              <a:t>: </a:t>
            </a:r>
            <a:endParaRPr lang="en-US" dirty="0"/>
          </a:p>
        </p:txBody>
      </p:sp>
      <p:sp>
        <p:nvSpPr>
          <p:cNvPr id="3" name="Content Placeholder 2">
            <a:extLst>
              <a:ext uri="{FF2B5EF4-FFF2-40B4-BE49-F238E27FC236}">
                <a16:creationId xmlns:a16="http://schemas.microsoft.com/office/drawing/2014/main" id="{FEE6A329-167F-104D-ADC8-466E5B92D58C}"/>
              </a:ext>
            </a:extLst>
          </p:cNvPr>
          <p:cNvSpPr>
            <a:spLocks noGrp="1"/>
          </p:cNvSpPr>
          <p:nvPr>
            <p:ph idx="1"/>
          </p:nvPr>
        </p:nvSpPr>
        <p:spPr/>
        <p:txBody>
          <a:bodyPr/>
          <a:lstStyle/>
          <a:p>
            <a:r>
              <a:rPr lang="en-US" dirty="0"/>
              <a:t>A class of computers with the highest performance and cost; they are configured as servers and typically cost tens to hundreds of millions of dollars. </a:t>
            </a:r>
          </a:p>
          <a:p>
            <a:r>
              <a:rPr lang="en-US" dirty="0"/>
              <a:t>They are used for scientific and engineering research and applications</a:t>
            </a:r>
          </a:p>
          <a:p>
            <a:r>
              <a:rPr lang="en-US" dirty="0"/>
              <a:t>Supercomputers consist of tens of thousands of processors and many terabytes of memory</a:t>
            </a:r>
          </a:p>
          <a:p>
            <a:endParaRPr lang="en-US" dirty="0"/>
          </a:p>
          <a:p>
            <a:pPr marL="0" indent="0">
              <a:buNone/>
            </a:pPr>
            <a:br>
              <a:rPr lang="en-US" dirty="0"/>
            </a:br>
            <a:endParaRPr lang="en-US" dirty="0"/>
          </a:p>
        </p:txBody>
      </p:sp>
    </p:spTree>
    <p:extLst>
      <p:ext uri="{BB962C8B-B14F-4D97-AF65-F5344CB8AC3E}">
        <p14:creationId xmlns:p14="http://schemas.microsoft.com/office/powerpoint/2010/main" val="283539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2F05-7BF5-1249-BE35-FFD6600999B8}"/>
              </a:ext>
            </a:extLst>
          </p:cNvPr>
          <p:cNvSpPr>
            <a:spLocks noGrp="1"/>
          </p:cNvSpPr>
          <p:nvPr>
            <p:ph type="title"/>
          </p:nvPr>
        </p:nvSpPr>
        <p:spPr/>
        <p:txBody>
          <a:bodyPr/>
          <a:lstStyle/>
          <a:p>
            <a:r>
              <a:rPr lang="en-US" b="1" dirty="0"/>
              <a:t> Summit – IBM</a:t>
            </a:r>
            <a:endParaRPr lang="en-US" dirty="0"/>
          </a:p>
        </p:txBody>
      </p:sp>
      <p:pic>
        <p:nvPicPr>
          <p:cNvPr id="4" name="Content Placeholder 3">
            <a:extLst>
              <a:ext uri="{FF2B5EF4-FFF2-40B4-BE49-F238E27FC236}">
                <a16:creationId xmlns:a16="http://schemas.microsoft.com/office/drawing/2014/main" id="{88222FD6-8EA6-F44E-A273-3EEFFD73F7FF}"/>
              </a:ext>
            </a:extLst>
          </p:cNvPr>
          <p:cNvPicPr>
            <a:picLocks noGrp="1" noChangeAspect="1"/>
          </p:cNvPicPr>
          <p:nvPr>
            <p:ph idx="1"/>
          </p:nvPr>
        </p:nvPicPr>
        <p:blipFill>
          <a:blip r:embed="rId2"/>
          <a:stretch>
            <a:fillRect/>
          </a:stretch>
        </p:blipFill>
        <p:spPr>
          <a:xfrm>
            <a:off x="2429142" y="1825625"/>
            <a:ext cx="7333715" cy="4351338"/>
          </a:xfrm>
          <a:prstGeom prst="rect">
            <a:avLst/>
          </a:prstGeom>
        </p:spPr>
      </p:pic>
    </p:spTree>
    <p:extLst>
      <p:ext uri="{BB962C8B-B14F-4D97-AF65-F5344CB8AC3E}">
        <p14:creationId xmlns:p14="http://schemas.microsoft.com/office/powerpoint/2010/main" val="307811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1F9FA2B-5C95-8E47-B905-D05A564D50F8}"/>
              </a:ext>
            </a:extLst>
          </p:cNvPr>
          <p:cNvPicPr>
            <a:picLocks noGrp="1" noChangeAspect="1"/>
          </p:cNvPicPr>
          <p:nvPr>
            <p:ph idx="1"/>
          </p:nvPr>
        </p:nvPicPr>
        <p:blipFill rotWithShape="1">
          <a:blip r:embed="rId2"/>
          <a:srcRect r="5064" b="1"/>
          <a:stretch/>
        </p:blipFill>
        <p:spPr>
          <a:xfrm>
            <a:off x="643467" y="643467"/>
            <a:ext cx="10905066" cy="5571065"/>
          </a:xfrm>
          <a:prstGeom prst="rect">
            <a:avLst/>
          </a:prstGeom>
          <a:ln>
            <a:noFill/>
          </a:ln>
        </p:spPr>
      </p:pic>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28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33C1-5B13-214C-9166-E11583FE3171}"/>
              </a:ext>
            </a:extLst>
          </p:cNvPr>
          <p:cNvSpPr>
            <a:spLocks noGrp="1"/>
          </p:cNvSpPr>
          <p:nvPr>
            <p:ph type="title"/>
          </p:nvPr>
        </p:nvSpPr>
        <p:spPr/>
        <p:txBody>
          <a:bodyPr/>
          <a:lstStyle/>
          <a:p>
            <a:r>
              <a:rPr lang="en-US" b="1" dirty="0"/>
              <a:t>Embedded computer</a:t>
            </a:r>
            <a:r>
              <a:rPr lang="en-US" dirty="0"/>
              <a:t>:</a:t>
            </a:r>
          </a:p>
        </p:txBody>
      </p:sp>
      <p:sp>
        <p:nvSpPr>
          <p:cNvPr id="3" name="Content Placeholder 2">
            <a:extLst>
              <a:ext uri="{FF2B5EF4-FFF2-40B4-BE49-F238E27FC236}">
                <a16:creationId xmlns:a16="http://schemas.microsoft.com/office/drawing/2014/main" id="{7A9D6C81-79C3-2743-98C0-BB9F8DA18C95}"/>
              </a:ext>
            </a:extLst>
          </p:cNvPr>
          <p:cNvSpPr>
            <a:spLocks noGrp="1"/>
          </p:cNvSpPr>
          <p:nvPr>
            <p:ph idx="1"/>
          </p:nvPr>
        </p:nvSpPr>
        <p:spPr/>
        <p:txBody>
          <a:bodyPr/>
          <a:lstStyle/>
          <a:p>
            <a:r>
              <a:rPr lang="en-US" dirty="0"/>
              <a:t>A computer inside another device used for running one predetermined application or collection of software</a:t>
            </a:r>
          </a:p>
          <a:p>
            <a:r>
              <a:rPr lang="en-US" dirty="0"/>
              <a:t>Examples of embedded computers include:</a:t>
            </a:r>
          </a:p>
          <a:p>
            <a:pPr marL="971550" lvl="1" indent="-514350">
              <a:buFont typeface="+mj-lt"/>
              <a:buAutoNum type="arabicPeriod"/>
            </a:pPr>
            <a:r>
              <a:rPr lang="en-US" sz="2800" dirty="0"/>
              <a:t>Microprocessors found in your car</a:t>
            </a:r>
          </a:p>
          <a:p>
            <a:pPr marL="971550" lvl="1" indent="-514350">
              <a:buFont typeface="+mj-lt"/>
              <a:buAutoNum type="arabicPeriod"/>
            </a:pPr>
            <a:r>
              <a:rPr lang="en-US" sz="2800" dirty="0"/>
              <a:t>Computers in a television set</a:t>
            </a:r>
          </a:p>
          <a:p>
            <a:pPr marL="971550" lvl="1" indent="-514350">
              <a:buFont typeface="+mj-lt"/>
              <a:buAutoNum type="arabicPeriod"/>
            </a:pPr>
            <a:r>
              <a:rPr lang="en-US" sz="2800" dirty="0"/>
              <a:t>Networks of processors that control a modern airplane or cargo ship</a:t>
            </a:r>
          </a:p>
          <a:p>
            <a:pPr marL="971550" lvl="1" indent="-514350">
              <a:buFont typeface="+mj-lt"/>
              <a:buAutoNum type="arabicPeriod"/>
            </a:pPr>
            <a:r>
              <a:rPr lang="en-US" sz="2800" dirty="0"/>
              <a:t>A computer in a cardiac pacemaker, which delivers electric shocks to keep a human's heart beating properly.</a:t>
            </a:r>
          </a:p>
          <a:p>
            <a:pPr marL="971550" lvl="1" indent="-514350">
              <a:buFont typeface="+mj-lt"/>
              <a:buAutoNum type="arabicPeriod"/>
            </a:pPr>
            <a:endParaRPr lang="en-US" b="1" dirty="0"/>
          </a:p>
          <a:p>
            <a:endParaRPr lang="en-US" dirty="0"/>
          </a:p>
        </p:txBody>
      </p:sp>
    </p:spTree>
    <p:extLst>
      <p:ext uri="{BB962C8B-B14F-4D97-AF65-F5344CB8AC3E}">
        <p14:creationId xmlns:p14="http://schemas.microsoft.com/office/powerpoint/2010/main" val="321083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BE36-00A6-2D4D-8C13-5A37C6D2368E}"/>
              </a:ext>
            </a:extLst>
          </p:cNvPr>
          <p:cNvSpPr>
            <a:spLocks noGrp="1"/>
          </p:cNvSpPr>
          <p:nvPr>
            <p:ph type="title"/>
          </p:nvPr>
        </p:nvSpPr>
        <p:spPr/>
        <p:txBody>
          <a:bodyPr/>
          <a:lstStyle/>
          <a:p>
            <a:r>
              <a:rPr lang="en-US" b="1" dirty="0" err="1"/>
              <a:t>PostPC</a:t>
            </a:r>
            <a:r>
              <a:rPr lang="en-US" b="1" dirty="0"/>
              <a:t> era</a:t>
            </a:r>
            <a:endParaRPr lang="en-US" dirty="0"/>
          </a:p>
        </p:txBody>
      </p:sp>
      <p:sp>
        <p:nvSpPr>
          <p:cNvPr id="3" name="Content Placeholder 2">
            <a:extLst>
              <a:ext uri="{FF2B5EF4-FFF2-40B4-BE49-F238E27FC236}">
                <a16:creationId xmlns:a16="http://schemas.microsoft.com/office/drawing/2014/main" id="{714F89E1-C29B-2E4C-8976-4E0BE4C3CAB5}"/>
              </a:ext>
            </a:extLst>
          </p:cNvPr>
          <p:cNvSpPr>
            <a:spLocks noGrp="1"/>
          </p:cNvSpPr>
          <p:nvPr>
            <p:ph idx="1"/>
          </p:nvPr>
        </p:nvSpPr>
        <p:spPr/>
        <p:txBody>
          <a:bodyPr/>
          <a:lstStyle/>
          <a:p>
            <a:r>
              <a:rPr lang="en-US" dirty="0"/>
              <a:t>Mobile phones </a:t>
            </a:r>
            <a:r>
              <a:rPr lang="en-US" dirty="0" err="1"/>
              <a:t>Iphone</a:t>
            </a:r>
            <a:r>
              <a:rPr lang="en-US" dirty="0"/>
              <a:t>, Androids </a:t>
            </a:r>
          </a:p>
          <a:p>
            <a:r>
              <a:rPr lang="en-US" b="1" i="1" dirty="0"/>
              <a:t>Personal mobile devices</a:t>
            </a:r>
            <a:r>
              <a:rPr lang="en-US" dirty="0"/>
              <a:t> (</a:t>
            </a:r>
            <a:r>
              <a:rPr lang="en-US" b="1" i="1" dirty="0"/>
              <a:t>PMDs</a:t>
            </a:r>
            <a:r>
              <a:rPr lang="en-US" dirty="0"/>
              <a:t>) are small wireless devices to connect to the Internet; they rely on batteries for power, and software is installed by downloading apps. Conventional examples are smart phones and tablets.</a:t>
            </a:r>
          </a:p>
          <a:p>
            <a:r>
              <a:rPr lang="en-US" dirty="0"/>
              <a:t>PMDs rely on a touch-sensitive screen or even speech input</a:t>
            </a:r>
          </a:p>
          <a:p>
            <a:endParaRPr lang="en-US" dirty="0"/>
          </a:p>
        </p:txBody>
      </p:sp>
    </p:spTree>
    <p:extLst>
      <p:ext uri="{BB962C8B-B14F-4D97-AF65-F5344CB8AC3E}">
        <p14:creationId xmlns:p14="http://schemas.microsoft.com/office/powerpoint/2010/main" val="767199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1869</Words>
  <Application>Microsoft Macintosh PowerPoint</Application>
  <PresentationFormat>Widescreen</PresentationFormat>
  <Paragraphs>152</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Courier New</vt:lpstr>
      <vt:lpstr>Office Theme</vt:lpstr>
      <vt:lpstr>Lesson 1</vt:lpstr>
      <vt:lpstr> Classes of computing applications and their characteristics </vt:lpstr>
      <vt:lpstr>Personal Computers (PCs) </vt:lpstr>
      <vt:lpstr>Servers</vt:lpstr>
      <vt:lpstr>Supercomputer: </vt:lpstr>
      <vt:lpstr> Summit – IBM</vt:lpstr>
      <vt:lpstr>PowerPoint Presentation</vt:lpstr>
      <vt:lpstr>Embedded computer:</vt:lpstr>
      <vt:lpstr>PostPC era</vt:lpstr>
      <vt:lpstr>Cloud Computing</vt:lpstr>
      <vt:lpstr>Software as a Service</vt:lpstr>
      <vt:lpstr> Eight Great Ideas in Computer Architecture </vt:lpstr>
      <vt:lpstr> Design for Moore’s Law </vt:lpstr>
      <vt:lpstr>Use Abstraction to Simplify Design </vt:lpstr>
      <vt:lpstr> Make the Common Case Fast </vt:lpstr>
      <vt:lpstr> Performance via Parallelism </vt:lpstr>
      <vt:lpstr>Performance via Pipelining </vt:lpstr>
      <vt:lpstr>Performance via Prediction </vt:lpstr>
      <vt:lpstr>Hierarchy of Memories </vt:lpstr>
      <vt:lpstr> Dependability via Redundancy </vt:lpstr>
      <vt:lpstr>Computer System</vt:lpstr>
      <vt:lpstr>A simplified view of hardware and software as hierarchical layers, shown as concentric circles with hardware in the center and applications software outermost </vt:lpstr>
      <vt:lpstr>Hardware and Software</vt:lpstr>
      <vt:lpstr>The organization of a computer</vt:lpstr>
      <vt:lpstr>Basic Functions of the Computer Hardware</vt:lpstr>
      <vt:lpstr>Input devices </vt:lpstr>
      <vt:lpstr>Output Devices</vt:lpstr>
      <vt:lpstr>The five components of a computer</vt:lpstr>
      <vt:lpstr>The organization of a computer</vt:lpstr>
      <vt:lpstr>Organization of a computer</vt:lpstr>
      <vt:lpstr>Central processor unit (CPU)</vt:lpstr>
      <vt:lpstr>Memory</vt:lpstr>
      <vt:lpstr>Cache memory</vt:lpstr>
      <vt:lpstr>Instruction set architecture and Application binary interface (ABI): </vt:lpstr>
      <vt:lpstr>Nonvolatile memory vs Volatile memory </vt:lpstr>
      <vt:lpstr> Communicating with other computers </vt:lpstr>
      <vt:lpstr>Networks</vt:lpstr>
      <vt:lpstr>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creator>steven.fulakeza@lc.cuny.edu</dc:creator>
  <cp:lastModifiedBy>steven.fulakeza@lc.cuny.edu</cp:lastModifiedBy>
  <cp:revision>14</cp:revision>
  <dcterms:created xsi:type="dcterms:W3CDTF">2020-07-05T02:24:59Z</dcterms:created>
  <dcterms:modified xsi:type="dcterms:W3CDTF">2020-07-14T03:05:49Z</dcterms:modified>
</cp:coreProperties>
</file>